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6" r:id="rId2"/>
  </p:sldMasterIdLst>
  <p:sldIdLst>
    <p:sldId id="257" r:id="rId3"/>
    <p:sldId id="267" r:id="rId4"/>
    <p:sldId id="259" r:id="rId5"/>
    <p:sldId id="266" r:id="rId6"/>
    <p:sldId id="265" r:id="rId7"/>
    <p:sldId id="270" r:id="rId8"/>
    <p:sldId id="264" r:id="rId9"/>
    <p:sldId id="269" r:id="rId10"/>
    <p:sldId id="268" r:id="rId11"/>
    <p:sldId id="263" r:id="rId12"/>
    <p:sldId id="262" r:id="rId13"/>
    <p:sldId id="261" r:id="rId14"/>
    <p:sldId id="260" r:id="rId15"/>
    <p:sldId id="271" r:id="rId16"/>
    <p:sldId id="272" r:id="rId17"/>
    <p:sldId id="273" r:id="rId18"/>
    <p:sldId id="256" r:id="rId19"/>
  </p:sldIdLst>
  <p:sldSz cx="9144000" cy="6858000" type="screen4x3"/>
  <p:notesSz cx="6858000" cy="9144000"/>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23" autoAdjust="0"/>
  </p:normalViewPr>
  <p:slideViewPr>
    <p:cSldViewPr snapToGrid="0" snapToObjects="1">
      <p:cViewPr>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2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085274"/>
          </a:xfrm>
          <a:prstGeom prst="rect">
            <a:avLst/>
          </a:prstGeom>
        </p:spPr>
      </p:pic>
      <p:sp>
        <p:nvSpPr>
          <p:cNvPr id="2" name="Title 1"/>
          <p:cNvSpPr>
            <a:spLocks noGrp="1"/>
          </p:cNvSpPr>
          <p:nvPr>
            <p:ph type="title"/>
          </p:nvPr>
        </p:nvSpPr>
        <p:spPr>
          <a:xfrm>
            <a:off x="457200" y="1"/>
            <a:ext cx="8229600" cy="635000"/>
          </a:xfrm>
        </p:spPr>
        <p:txBody>
          <a:bodyPr/>
          <a:lstStyle>
            <a:lvl1pPr>
              <a:defRPr>
                <a:solidFill>
                  <a:schemeClr val="bg1"/>
                </a:solidFill>
              </a:defRPr>
            </a:lvl1pPr>
          </a:lstStyle>
          <a:p>
            <a:r>
              <a:rPr lang="x-none" dirty="0" smtClean="0"/>
              <a:t>Click to edit Master title style</a:t>
            </a:r>
            <a:endParaRPr lang="en-US" dirty="0"/>
          </a:p>
        </p:txBody>
      </p:sp>
      <p:sp>
        <p:nvSpPr>
          <p:cNvPr id="3" name="Content Placeholder 2"/>
          <p:cNvSpPr>
            <a:spLocks noGrp="1"/>
          </p:cNvSpPr>
          <p:nvPr>
            <p:ph idx="1"/>
          </p:nvPr>
        </p:nvSpPr>
        <p:spPr>
          <a:xfrm>
            <a:off x="457200" y="1085274"/>
            <a:ext cx="8229600" cy="5040890"/>
          </a:xfrm>
        </p:spPr>
        <p:txBody>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pic>
        <p:nvPicPr>
          <p:cNvPr id="9" name="Picture 8" descr="2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36406"/>
            <a:ext cx="9144000" cy="1321594"/>
          </a:xfrm>
          <a:prstGeom prst="rect">
            <a:avLst/>
          </a:prstGeom>
        </p:spPr>
      </p:pic>
    </p:spTree>
    <p:extLst>
      <p:ext uri="{BB962C8B-B14F-4D97-AF65-F5344CB8AC3E}">
        <p14:creationId xmlns:p14="http://schemas.microsoft.com/office/powerpoint/2010/main" val="3690996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2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722313" y="3725862"/>
            <a:ext cx="7772400" cy="1362075"/>
          </a:xfrm>
        </p:spPr>
        <p:txBody>
          <a:bodyPr anchor="t">
            <a:normAutofit/>
          </a:bodyPr>
          <a:lstStyle>
            <a:lvl1pPr algn="ctr">
              <a:defRPr sz="3200" b="1" i="0" cap="all">
                <a:solidFill>
                  <a:srgbClr val="FFFF00"/>
                </a:solidFill>
                <a:latin typeface="Chalkboard"/>
                <a:cs typeface="Chalkboard"/>
              </a:defRPr>
            </a:lvl1pPr>
          </a:lstStyle>
          <a:p>
            <a:r>
              <a:rPr lang="x-none" dirty="0" smtClean="0"/>
              <a:t>MATÉRIA</a:t>
            </a:r>
            <a:br>
              <a:rPr lang="x-none" dirty="0" smtClean="0"/>
            </a:br>
            <a:r>
              <a:rPr lang="x-none" dirty="0" smtClean="0"/>
              <a:t>ASSUNTO DA AULA</a:t>
            </a:r>
            <a:endParaRPr lang="en-US" dirty="0"/>
          </a:p>
        </p:txBody>
      </p:sp>
      <p:sp>
        <p:nvSpPr>
          <p:cNvPr id="3" name="Text Placeholder 2"/>
          <p:cNvSpPr>
            <a:spLocks noGrp="1"/>
          </p:cNvSpPr>
          <p:nvPr>
            <p:ph type="body" idx="1" hasCustomPrompt="1"/>
          </p:nvPr>
        </p:nvSpPr>
        <p:spPr>
          <a:xfrm>
            <a:off x="722313" y="2620035"/>
            <a:ext cx="7772400" cy="616501"/>
          </a:xfrm>
        </p:spPr>
        <p:txBody>
          <a:bodyPr anchor="b">
            <a:normAutofit/>
          </a:bodyPr>
          <a:lstStyle>
            <a:lvl1pPr marL="0" indent="0" algn="ctr">
              <a:buNone/>
              <a:defRPr sz="2800" b="0" i="0" baseline="0">
                <a:solidFill>
                  <a:schemeClr val="bg1">
                    <a:lumMod val="85000"/>
                  </a:schemeClr>
                </a:solidFill>
                <a:latin typeface="Chalkboard"/>
                <a:cs typeface="Chalkboard"/>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smtClean="0"/>
              <a:t>Nome do Professor</a:t>
            </a:r>
          </a:p>
        </p:txBody>
      </p:sp>
    </p:spTree>
    <p:extLst>
      <p:ext uri="{BB962C8B-B14F-4D97-AF65-F5344CB8AC3E}">
        <p14:creationId xmlns:p14="http://schemas.microsoft.com/office/powerpoint/2010/main" val="1916091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7" name="Picture 6" descr="2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085274"/>
          </a:xfrm>
          <a:prstGeom prst="rect">
            <a:avLst/>
          </a:prstGeom>
        </p:spPr>
      </p:pic>
      <p:pic>
        <p:nvPicPr>
          <p:cNvPr id="9" name="Picture 8" descr="2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36406"/>
            <a:ext cx="9144000" cy="1321594"/>
          </a:xfrm>
          <a:prstGeom prst="rect">
            <a:avLst/>
          </a:prstGeom>
        </p:spPr>
      </p:pic>
      <p:sp>
        <p:nvSpPr>
          <p:cNvPr id="2" name="Title 1"/>
          <p:cNvSpPr>
            <a:spLocks noGrp="1"/>
          </p:cNvSpPr>
          <p:nvPr>
            <p:ph type="title"/>
          </p:nvPr>
        </p:nvSpPr>
        <p:spPr>
          <a:xfrm>
            <a:off x="457200" y="3320"/>
            <a:ext cx="8229600" cy="620135"/>
          </a:xfrm>
        </p:spPr>
        <p:txBody>
          <a:bodyPr/>
          <a:lstStyle>
            <a:lvl1pPr>
              <a:defRPr>
                <a:solidFill>
                  <a:srgbClr val="FFFFFF"/>
                </a:solidFill>
              </a:defRPr>
            </a:lvl1pPr>
          </a:lstStyle>
          <a:p>
            <a:r>
              <a:rPr lang="x-none" dirty="0" smtClean="0"/>
              <a:t>Click to edit Master title style</a:t>
            </a:r>
            <a:endParaRPr lang="en-US" dirty="0"/>
          </a:p>
        </p:txBody>
      </p:sp>
      <p:sp>
        <p:nvSpPr>
          <p:cNvPr id="3" name="Content Placeholder 2"/>
          <p:cNvSpPr>
            <a:spLocks noGrp="1"/>
          </p:cNvSpPr>
          <p:nvPr>
            <p:ph sz="half" idx="1"/>
          </p:nvPr>
        </p:nvSpPr>
        <p:spPr>
          <a:xfrm>
            <a:off x="457200" y="1085274"/>
            <a:ext cx="4038600" cy="504088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085274"/>
            <a:ext cx="4038600" cy="504088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val="1310442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2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36406"/>
            <a:ext cx="9144000" cy="1321594"/>
          </a:xfrm>
          <a:prstGeom prst="rect">
            <a:avLst/>
          </a:prstGeom>
        </p:spPr>
      </p:pic>
      <p:pic>
        <p:nvPicPr>
          <p:cNvPr id="5" name="Picture 4" descr="23.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085274"/>
          </a:xfrm>
          <a:prstGeom prst="rect">
            <a:avLst/>
          </a:prstGeom>
        </p:spPr>
      </p:pic>
      <p:sp>
        <p:nvSpPr>
          <p:cNvPr id="2" name="Title 1"/>
          <p:cNvSpPr>
            <a:spLocks noGrp="1"/>
          </p:cNvSpPr>
          <p:nvPr>
            <p:ph type="title"/>
          </p:nvPr>
        </p:nvSpPr>
        <p:spPr>
          <a:xfrm>
            <a:off x="457200" y="0"/>
            <a:ext cx="8229600" cy="640773"/>
          </a:xfrm>
        </p:spPr>
        <p:txBody>
          <a:bodyPr/>
          <a:lstStyle>
            <a:lvl1pPr>
              <a:defRPr>
                <a:solidFill>
                  <a:srgbClr val="FFFFFF"/>
                </a:solidFill>
              </a:defRPr>
            </a:lvl1pPr>
          </a:lstStyle>
          <a:p>
            <a:r>
              <a:rPr lang="x-none" smtClean="0"/>
              <a:t>Click to edit Master title style</a:t>
            </a:r>
            <a:endParaRPr lang="en-US"/>
          </a:p>
        </p:txBody>
      </p:sp>
    </p:spTree>
    <p:extLst>
      <p:ext uri="{BB962C8B-B14F-4D97-AF65-F5344CB8AC3E}">
        <p14:creationId xmlns:p14="http://schemas.microsoft.com/office/powerpoint/2010/main" val="34714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2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36406"/>
            <a:ext cx="9144000" cy="1321594"/>
          </a:xfrm>
          <a:prstGeom prst="rect">
            <a:avLst/>
          </a:prstGeom>
        </p:spPr>
      </p:pic>
    </p:spTree>
    <p:extLst>
      <p:ext uri="{BB962C8B-B14F-4D97-AF65-F5344CB8AC3E}">
        <p14:creationId xmlns:p14="http://schemas.microsoft.com/office/powerpoint/2010/main" val="614934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1"/>
          <p:cNvSpPr/>
          <p:nvPr userDrawn="1"/>
        </p:nvSpPr>
        <p:spPr>
          <a:xfrm>
            <a:off x="1823421" y="138699"/>
            <a:ext cx="5497168" cy="769441"/>
          </a:xfrm>
          <a:prstGeom prst="rect">
            <a:avLst/>
          </a:prstGeom>
          <a:noFill/>
        </p:spPr>
        <p:txBody>
          <a:bodyPr wrap="none" lIns="91440" tIns="45720" rIns="91440" bIns="45720">
            <a:spAutoFit/>
          </a:bodyPr>
          <a:lstStyle/>
          <a:p>
            <a:pPr algn="ctr"/>
            <a:r>
              <a:rPr lang="x-none" sz="44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www.toenemai.com.br</a:t>
            </a:r>
            <a:endParaRPr lang="x-none" sz="44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14388096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pPr>
              <a:defRPr/>
            </a:pPr>
            <a:fld id="{3E93120E-7A7E-456C-8B92-9616650F56BC}" type="datetimeFigureOut">
              <a:rPr lang="pt-BR">
                <a:solidFill>
                  <a:prstClr val="black">
                    <a:tint val="75000"/>
                  </a:prstClr>
                </a:solidFill>
              </a:rPr>
              <a:pPr>
                <a:defRPr/>
              </a:pPr>
              <a:t>18/02/2015</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pPr>
              <a:defRPr/>
            </a:pPr>
            <a:fld id="{6DBE210A-2178-46D7-A9B0-889A1C109D3C}"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39399384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1F98A02E-3E8E-44E1-A5E3-83DEADF259D7}" type="datetimeFigureOut">
              <a:rPr lang="pt-BR">
                <a:solidFill>
                  <a:prstClr val="black">
                    <a:tint val="75000"/>
                  </a:prstClr>
                </a:solidFill>
              </a:rPr>
              <a:pPr>
                <a:defRPr/>
              </a:pPr>
              <a:t>18/02/2015</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pPr>
              <a:defRPr/>
            </a:pPr>
            <a:fld id="{E698A45A-1893-44BB-8CB2-C0D4FA84A198}"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59249998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lvl1pPr>
              <a:defRPr/>
            </a:lvl1pPr>
          </a:lstStyle>
          <a:p>
            <a:pPr>
              <a:defRPr/>
            </a:pPr>
            <a:fld id="{74FA9438-524F-4D56-A154-F92FB1B1E3F8}" type="datetimeFigureOut">
              <a:rPr lang="pt-BR">
                <a:solidFill>
                  <a:prstClr val="black">
                    <a:tint val="75000"/>
                  </a:prstClr>
                </a:solidFill>
              </a:rPr>
              <a:pPr>
                <a:defRPr/>
              </a:pPr>
              <a:t>18/02/2015</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pPr>
              <a:defRPr/>
            </a:pPr>
            <a:fld id="{2AB696F4-BA70-4965-BCED-66D743A556F2}"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119322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3"/>
          <p:cNvSpPr>
            <a:spLocks noGrp="1"/>
          </p:cNvSpPr>
          <p:nvPr>
            <p:ph type="dt" sz="half" idx="10"/>
          </p:nvPr>
        </p:nvSpPr>
        <p:spPr/>
        <p:txBody>
          <a:bodyPr/>
          <a:lstStyle>
            <a:lvl1pPr>
              <a:defRPr/>
            </a:lvl1pPr>
          </a:lstStyle>
          <a:p>
            <a:pPr>
              <a:defRPr/>
            </a:pPr>
            <a:fld id="{771719B2-2353-43CF-BB35-AF431BEAA767}" type="datetimeFigureOut">
              <a:rPr lang="pt-BR">
                <a:solidFill>
                  <a:prstClr val="black">
                    <a:tint val="75000"/>
                  </a:prstClr>
                </a:solidFill>
              </a:rPr>
              <a:pPr>
                <a:defRPr/>
              </a:pPr>
              <a:t>18/02/2015</a:t>
            </a:fld>
            <a:endParaRPr lang="pt-BR">
              <a:solidFill>
                <a:prstClr val="black">
                  <a:tint val="75000"/>
                </a:prstClr>
              </a:solidFill>
            </a:endParaRPr>
          </a:p>
        </p:txBody>
      </p:sp>
      <p:sp>
        <p:nvSpPr>
          <p:cNvPr id="6"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7" name="Espaço Reservado para Número de Slide 5"/>
          <p:cNvSpPr>
            <a:spLocks noGrp="1"/>
          </p:cNvSpPr>
          <p:nvPr>
            <p:ph type="sldNum" sz="quarter" idx="12"/>
          </p:nvPr>
        </p:nvSpPr>
        <p:spPr/>
        <p:txBody>
          <a:bodyPr/>
          <a:lstStyle>
            <a:lvl1pPr>
              <a:defRPr/>
            </a:lvl1pPr>
          </a:lstStyle>
          <a:p>
            <a:pPr>
              <a:defRPr/>
            </a:pPr>
            <a:fld id="{21A60FE9-7D99-4BB8-8743-CB243C98E741}"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2897689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3"/>
          <p:cNvSpPr>
            <a:spLocks noGrp="1"/>
          </p:cNvSpPr>
          <p:nvPr>
            <p:ph type="dt" sz="half" idx="10"/>
          </p:nvPr>
        </p:nvSpPr>
        <p:spPr/>
        <p:txBody>
          <a:bodyPr/>
          <a:lstStyle>
            <a:lvl1pPr>
              <a:defRPr/>
            </a:lvl1pPr>
          </a:lstStyle>
          <a:p>
            <a:pPr>
              <a:defRPr/>
            </a:pPr>
            <a:fld id="{11D9440C-7067-4B70-9065-CD8CB407FFF8}" type="datetimeFigureOut">
              <a:rPr lang="pt-BR">
                <a:solidFill>
                  <a:prstClr val="black">
                    <a:tint val="75000"/>
                  </a:prstClr>
                </a:solidFill>
              </a:rPr>
              <a:pPr>
                <a:defRPr/>
              </a:pPr>
              <a:t>18/02/2015</a:t>
            </a:fld>
            <a:endParaRPr lang="pt-BR">
              <a:solidFill>
                <a:prstClr val="black">
                  <a:tint val="75000"/>
                </a:prstClr>
              </a:solidFill>
            </a:endParaRPr>
          </a:p>
        </p:txBody>
      </p:sp>
      <p:sp>
        <p:nvSpPr>
          <p:cNvPr id="8"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9" name="Espaço Reservado para Número de Slide 5"/>
          <p:cNvSpPr>
            <a:spLocks noGrp="1"/>
          </p:cNvSpPr>
          <p:nvPr>
            <p:ph type="sldNum" sz="quarter" idx="12"/>
          </p:nvPr>
        </p:nvSpPr>
        <p:spPr/>
        <p:txBody>
          <a:bodyPr/>
          <a:lstStyle>
            <a:lvl1pPr>
              <a:defRPr/>
            </a:lvl1pPr>
          </a:lstStyle>
          <a:p>
            <a:pPr>
              <a:defRPr/>
            </a:pPr>
            <a:fld id="{85DD8F39-54AB-4111-AA68-E06CCBCE8047}"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1955891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3"/>
          <p:cNvSpPr>
            <a:spLocks noGrp="1"/>
          </p:cNvSpPr>
          <p:nvPr>
            <p:ph type="dt" sz="half" idx="10"/>
          </p:nvPr>
        </p:nvSpPr>
        <p:spPr/>
        <p:txBody>
          <a:bodyPr/>
          <a:lstStyle>
            <a:lvl1pPr>
              <a:defRPr/>
            </a:lvl1pPr>
          </a:lstStyle>
          <a:p>
            <a:pPr>
              <a:defRPr/>
            </a:pPr>
            <a:fld id="{78AAFD1F-84D1-4650-89B1-266C7556FC88}" type="datetimeFigureOut">
              <a:rPr lang="pt-BR">
                <a:solidFill>
                  <a:prstClr val="black">
                    <a:tint val="75000"/>
                  </a:prstClr>
                </a:solidFill>
              </a:rPr>
              <a:pPr>
                <a:defRPr/>
              </a:pPr>
              <a:t>18/02/2015</a:t>
            </a:fld>
            <a:endParaRPr lang="pt-BR">
              <a:solidFill>
                <a:prstClr val="black">
                  <a:tint val="75000"/>
                </a:prstClr>
              </a:solidFill>
            </a:endParaRPr>
          </a:p>
        </p:txBody>
      </p:sp>
      <p:sp>
        <p:nvSpPr>
          <p:cNvPr id="4"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5" name="Espaço Reservado para Número de Slide 5"/>
          <p:cNvSpPr>
            <a:spLocks noGrp="1"/>
          </p:cNvSpPr>
          <p:nvPr>
            <p:ph type="sldNum" sz="quarter" idx="12"/>
          </p:nvPr>
        </p:nvSpPr>
        <p:spPr/>
        <p:txBody>
          <a:bodyPr/>
          <a:lstStyle>
            <a:lvl1pPr>
              <a:defRPr/>
            </a:lvl1pPr>
          </a:lstStyle>
          <a:p>
            <a:pPr>
              <a:defRPr/>
            </a:pPr>
            <a:fld id="{48C024C4-0D5E-4568-861C-A40031C9A8C2}"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1874471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fld id="{0187FF00-9989-4537-B2E4-9D20D081A88A}" type="datetimeFigureOut">
              <a:rPr lang="pt-BR">
                <a:solidFill>
                  <a:prstClr val="black">
                    <a:tint val="75000"/>
                  </a:prstClr>
                </a:solidFill>
              </a:rPr>
              <a:pPr>
                <a:defRPr/>
              </a:pPr>
              <a:t>18/02/2015</a:t>
            </a:fld>
            <a:endParaRPr lang="pt-BR">
              <a:solidFill>
                <a:prstClr val="black">
                  <a:tint val="75000"/>
                </a:prstClr>
              </a:solidFill>
            </a:endParaRPr>
          </a:p>
        </p:txBody>
      </p:sp>
      <p:sp>
        <p:nvSpPr>
          <p:cNvPr id="3"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4" name="Espaço Reservado para Número de Slide 5"/>
          <p:cNvSpPr>
            <a:spLocks noGrp="1"/>
          </p:cNvSpPr>
          <p:nvPr>
            <p:ph type="sldNum" sz="quarter" idx="12"/>
          </p:nvPr>
        </p:nvSpPr>
        <p:spPr/>
        <p:txBody>
          <a:bodyPr/>
          <a:lstStyle>
            <a:lvl1pPr>
              <a:defRPr/>
            </a:lvl1pPr>
          </a:lstStyle>
          <a:p>
            <a:pPr>
              <a:defRPr/>
            </a:pPr>
            <a:fld id="{92421783-95D6-445A-A850-56D5B66B7A4A}"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559402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476B0DDA-5419-4D9B-BDAD-04CA8099CDC7}" type="datetimeFigureOut">
              <a:rPr lang="pt-BR">
                <a:solidFill>
                  <a:prstClr val="black">
                    <a:tint val="75000"/>
                  </a:prstClr>
                </a:solidFill>
              </a:rPr>
              <a:pPr>
                <a:defRPr/>
              </a:pPr>
              <a:t>18/02/2015</a:t>
            </a:fld>
            <a:endParaRPr lang="pt-BR">
              <a:solidFill>
                <a:prstClr val="black">
                  <a:tint val="75000"/>
                </a:prstClr>
              </a:solidFill>
            </a:endParaRPr>
          </a:p>
        </p:txBody>
      </p:sp>
      <p:sp>
        <p:nvSpPr>
          <p:cNvPr id="6"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7" name="Espaço Reservado para Número de Slide 5"/>
          <p:cNvSpPr>
            <a:spLocks noGrp="1"/>
          </p:cNvSpPr>
          <p:nvPr>
            <p:ph type="sldNum" sz="quarter" idx="12"/>
          </p:nvPr>
        </p:nvSpPr>
        <p:spPr/>
        <p:txBody>
          <a:bodyPr/>
          <a:lstStyle>
            <a:lvl1pPr>
              <a:defRPr/>
            </a:lvl1pPr>
          </a:lstStyle>
          <a:p>
            <a:pPr>
              <a:defRPr/>
            </a:pPr>
            <a:fld id="{2AD25809-7697-4FA4-A27A-19CCFF67CDC0}"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2381255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2337674C-5450-4059-8A05-A4D7EAD1EAA8}" type="datetimeFigureOut">
              <a:rPr lang="pt-BR">
                <a:solidFill>
                  <a:prstClr val="black">
                    <a:tint val="75000"/>
                  </a:prstClr>
                </a:solidFill>
              </a:rPr>
              <a:pPr>
                <a:defRPr/>
              </a:pPr>
              <a:t>18/02/2015</a:t>
            </a:fld>
            <a:endParaRPr lang="pt-BR">
              <a:solidFill>
                <a:prstClr val="black">
                  <a:tint val="75000"/>
                </a:prstClr>
              </a:solidFill>
            </a:endParaRPr>
          </a:p>
        </p:txBody>
      </p:sp>
      <p:sp>
        <p:nvSpPr>
          <p:cNvPr id="6"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7" name="Espaço Reservado para Número de Slide 5"/>
          <p:cNvSpPr>
            <a:spLocks noGrp="1"/>
          </p:cNvSpPr>
          <p:nvPr>
            <p:ph type="sldNum" sz="quarter" idx="12"/>
          </p:nvPr>
        </p:nvSpPr>
        <p:spPr/>
        <p:txBody>
          <a:bodyPr/>
          <a:lstStyle>
            <a:lvl1pPr>
              <a:defRPr/>
            </a:lvl1pPr>
          </a:lstStyle>
          <a:p>
            <a:pPr>
              <a:defRPr/>
            </a:pPr>
            <a:fld id="{2630CFF2-9C2F-4B05-A457-C8EE7E0EF761}"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3693696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306C82B4-4F2B-442C-A7D6-0B4CA6A0E6F0}" type="datetimeFigureOut">
              <a:rPr lang="pt-BR">
                <a:solidFill>
                  <a:prstClr val="black">
                    <a:tint val="75000"/>
                  </a:prstClr>
                </a:solidFill>
              </a:rPr>
              <a:pPr>
                <a:defRPr/>
              </a:pPr>
              <a:t>18/02/2015</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pPr>
              <a:defRPr/>
            </a:pPr>
            <a:fld id="{FD8B424F-B715-471B-9CF2-D4CFE13DBA57}"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2763888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E73ADD73-9628-408C-8B5D-FD1B07BBE4C2}" type="datetimeFigureOut">
              <a:rPr lang="pt-BR">
                <a:solidFill>
                  <a:prstClr val="black">
                    <a:tint val="75000"/>
                  </a:prstClr>
                </a:solidFill>
              </a:rPr>
              <a:pPr>
                <a:defRPr/>
              </a:pPr>
              <a:t>18/02/2015</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pPr>
              <a:defRPr/>
            </a:pPr>
            <a:fld id="{9F00D9CB-91B7-4266-8801-A4A44F652E2C}" type="slidenum">
              <a:rPr lang="pt-BR">
                <a:solidFill>
                  <a:prstClr val="black">
                    <a:tint val="75000"/>
                  </a:prstClr>
                </a:solidFill>
              </a:rPr>
              <a:pPr>
                <a:defRPr/>
              </a:pPr>
              <a:t>‹nº›</a:t>
            </a:fld>
            <a:endParaRPr lang="pt-BR">
              <a:solidFill>
                <a:prstClr val="black">
                  <a:tint val="75000"/>
                </a:prstClr>
              </a:solidFill>
            </a:endParaRPr>
          </a:p>
        </p:txBody>
      </p:sp>
    </p:spTree>
    <p:extLst>
      <p:ext uri="{BB962C8B-B14F-4D97-AF65-F5344CB8AC3E}">
        <p14:creationId xmlns:p14="http://schemas.microsoft.com/office/powerpoint/2010/main" val="1065443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5.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C4EF56-1C8D-5C4C-8238-31634E9E81B4}" type="datetimeFigureOut">
              <a:rPr lang="en-US" smtClean="0"/>
              <a:t>2/18/2015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125F4E-BBDD-5943-B1AC-1D9042C65548}" type="slidenum">
              <a:rPr lang="en-US" smtClean="0"/>
              <a:t>‹nº›</a:t>
            </a:fld>
            <a:endParaRPr lang="en-US"/>
          </a:p>
        </p:txBody>
      </p:sp>
    </p:spTree>
    <p:extLst>
      <p:ext uri="{BB962C8B-B14F-4D97-AF65-F5344CB8AC3E}">
        <p14:creationId xmlns:p14="http://schemas.microsoft.com/office/powerpoint/2010/main" val="1683880780"/>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5" r:id="rId5"/>
    <p:sldLayoutId id="2147483649" r:id="rId6"/>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1026" name="Espaço Reservado para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smtClean="0"/>
              <a:t>Clique para editar o título mestre</a:t>
            </a:r>
          </a:p>
        </p:txBody>
      </p:sp>
      <p:sp>
        <p:nvSpPr>
          <p:cNvPr id="1027" name="Espaço Reservado para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smtClean="0"/>
              <a:t>Clique para editar 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defTabSz="914400">
              <a:defRPr/>
            </a:pPr>
            <a:fld id="{F4C6D973-9ED9-48D3-8991-1BEEEC3ABF6A}" type="datetimeFigureOut">
              <a:rPr lang="pt-BR">
                <a:solidFill>
                  <a:prstClr val="black">
                    <a:tint val="75000"/>
                  </a:prstClr>
                </a:solidFill>
              </a:rPr>
              <a:pPr defTabSz="914400">
                <a:defRPr/>
              </a:pPr>
              <a:t>18/02/2015</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defTabSz="914400">
              <a:defRPr/>
            </a:pPr>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defTabSz="914400">
              <a:defRPr/>
            </a:pPr>
            <a:fld id="{D5F91FF6-AFF6-4F12-821D-E33B90D1F9DE}" type="slidenum">
              <a:rPr lang="pt-BR">
                <a:solidFill>
                  <a:prstClr val="black">
                    <a:tint val="75000"/>
                  </a:prstClr>
                </a:solidFill>
              </a:rPr>
              <a:pPr defTabSz="914400">
                <a:defRPr/>
              </a:pPr>
              <a:t>‹nº›</a:t>
            </a:fld>
            <a:endParaRPr lang="pt-BR">
              <a:solidFill>
                <a:prstClr val="black">
                  <a:tint val="75000"/>
                </a:prstClr>
              </a:solidFill>
            </a:endParaRPr>
          </a:p>
        </p:txBody>
      </p:sp>
    </p:spTree>
    <p:extLst>
      <p:ext uri="{BB962C8B-B14F-4D97-AF65-F5344CB8AC3E}">
        <p14:creationId xmlns:p14="http://schemas.microsoft.com/office/powerpoint/2010/main" val="30655470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774" y="3725862"/>
            <a:ext cx="8187397" cy="1362075"/>
          </a:xfrm>
        </p:spPr>
        <p:txBody>
          <a:bodyPr>
            <a:normAutofit fontScale="90000"/>
          </a:bodyPr>
          <a:lstStyle/>
          <a:p>
            <a:r>
              <a:rPr lang="en-US" dirty="0" err="1" smtClean="0"/>
              <a:t>Física</a:t>
            </a:r>
            <a:r>
              <a:rPr lang="en-US" dirty="0" smtClean="0"/>
              <a:t> 1</a:t>
            </a:r>
            <a:br>
              <a:rPr lang="en-US" dirty="0" smtClean="0"/>
            </a:br>
            <a:r>
              <a:rPr lang="en-US" dirty="0" smtClean="0"/>
              <a:t/>
            </a:r>
            <a:br>
              <a:rPr lang="en-US" dirty="0" smtClean="0"/>
            </a:br>
            <a:r>
              <a:rPr lang="en-US" dirty="0" smtClean="0"/>
              <a:t>REVISÃO 01 - TERMOMETRIA</a:t>
            </a:r>
            <a:endParaRPr lang="en-US" dirty="0"/>
          </a:p>
        </p:txBody>
      </p:sp>
      <p:sp>
        <p:nvSpPr>
          <p:cNvPr id="5" name="Text Placeholder 4"/>
          <p:cNvSpPr>
            <a:spLocks noGrp="1"/>
          </p:cNvSpPr>
          <p:nvPr>
            <p:ph type="body" idx="1"/>
          </p:nvPr>
        </p:nvSpPr>
        <p:spPr/>
        <p:txBody>
          <a:bodyPr/>
          <a:lstStyle/>
          <a:p>
            <a:r>
              <a:rPr lang="en-US" dirty="0" smtClean="0"/>
              <a:t>Paulino Mourão</a:t>
            </a:r>
            <a:endParaRPr lang="en-US" dirty="0"/>
          </a:p>
        </p:txBody>
      </p:sp>
    </p:spTree>
    <p:extLst>
      <p:ext uri="{BB962C8B-B14F-4D97-AF65-F5344CB8AC3E}">
        <p14:creationId xmlns:p14="http://schemas.microsoft.com/office/powerpoint/2010/main" val="23424540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73991"/>
            <a:ext cx="8193881" cy="4524315"/>
          </a:xfrm>
          <a:prstGeom prst="rect">
            <a:avLst/>
          </a:prstGeom>
        </p:spPr>
        <p:txBody>
          <a:bodyPr wrap="square">
            <a:spAutoFit/>
          </a:bodyPr>
          <a:lstStyle/>
          <a:p>
            <a:pPr algn="ctr"/>
            <a:r>
              <a:rPr lang="pt-BR" sz="2400" b="1" dirty="0" smtClean="0"/>
              <a:t>TERMÔMETRO</a:t>
            </a:r>
          </a:p>
          <a:p>
            <a:pPr algn="ctr"/>
            <a:endParaRPr lang="pt-BR" sz="2400" b="1" dirty="0" smtClean="0"/>
          </a:p>
          <a:p>
            <a:pPr algn="just"/>
            <a:r>
              <a:rPr lang="pt-BR" sz="2400" dirty="0" smtClean="0"/>
              <a:t>Para </a:t>
            </a:r>
            <a:r>
              <a:rPr lang="pt-BR" sz="2400" dirty="0"/>
              <a:t>a construção de um termômetro são indispensáveis três elementos: </a:t>
            </a:r>
            <a:r>
              <a:rPr lang="pt-BR" sz="2400" b="1" dirty="0"/>
              <a:t>a substância termométrica</a:t>
            </a:r>
            <a:r>
              <a:rPr lang="pt-BR" sz="2400" dirty="0"/>
              <a:t>, a </a:t>
            </a:r>
            <a:r>
              <a:rPr lang="pt-BR" sz="2400" b="1" dirty="0"/>
              <a:t>grandeza termométrica</a:t>
            </a:r>
            <a:r>
              <a:rPr lang="pt-BR" sz="2400" dirty="0"/>
              <a:t> e a </a:t>
            </a:r>
            <a:r>
              <a:rPr lang="pt-BR" sz="2400" b="1" dirty="0"/>
              <a:t>escala termométrica</a:t>
            </a:r>
            <a:r>
              <a:rPr lang="pt-BR" sz="2400" dirty="0"/>
              <a:t>.</a:t>
            </a:r>
          </a:p>
          <a:p>
            <a:pPr algn="just"/>
            <a:r>
              <a:rPr lang="pt-BR" sz="2400" dirty="0"/>
              <a:t> </a:t>
            </a:r>
          </a:p>
          <a:p>
            <a:pPr algn="just"/>
            <a:r>
              <a:rPr lang="pt-BR" sz="2400" dirty="0" smtClean="0"/>
              <a:t>A </a:t>
            </a:r>
            <a:r>
              <a:rPr lang="pt-BR" sz="2400" b="1" dirty="0"/>
              <a:t>substância termométrica</a:t>
            </a:r>
            <a:r>
              <a:rPr lang="pt-BR" sz="2400" dirty="0"/>
              <a:t> é o material a ser utilizado no termômetro e esta substância costuma ser o mercúrio, que tem a vantagem de possuir baixo ponto de fusão (–39°C) e elevado ponto de ebulição (357°C), permitindo medir temperaturas em um amplo intervalo. Para temperaturas baixas utiliza-se o álcool, que tem os mesmos pontos entre -</a:t>
            </a:r>
            <a:r>
              <a:rPr lang="pt-BR" sz="2400" dirty="0" smtClean="0"/>
              <a:t>130°C </a:t>
            </a:r>
            <a:r>
              <a:rPr lang="pt-BR" sz="2400" dirty="0"/>
              <a:t>e </a:t>
            </a:r>
            <a:r>
              <a:rPr lang="pt-BR" sz="2400" dirty="0" smtClean="0"/>
              <a:t>79°C.</a:t>
            </a:r>
          </a:p>
        </p:txBody>
      </p:sp>
    </p:spTree>
    <p:extLst>
      <p:ext uri="{BB962C8B-B14F-4D97-AF65-F5344CB8AC3E}">
        <p14:creationId xmlns:p14="http://schemas.microsoft.com/office/powerpoint/2010/main" val="3731606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4" name="Retângulo 3"/>
          <p:cNvSpPr/>
          <p:nvPr/>
        </p:nvSpPr>
        <p:spPr>
          <a:xfrm>
            <a:off x="485775" y="460440"/>
            <a:ext cx="8193881" cy="5878532"/>
          </a:xfrm>
          <a:prstGeom prst="rect">
            <a:avLst/>
          </a:prstGeom>
        </p:spPr>
        <p:txBody>
          <a:bodyPr wrap="square">
            <a:spAutoFit/>
          </a:bodyPr>
          <a:lstStyle/>
          <a:p>
            <a:pPr algn="ctr"/>
            <a:r>
              <a:rPr lang="pt-BR" sz="2400" b="1" dirty="0"/>
              <a:t>Condições para a escolha de substâncias </a:t>
            </a:r>
            <a:r>
              <a:rPr lang="pt-BR" sz="2400" b="1" dirty="0" smtClean="0"/>
              <a:t>termométricas</a:t>
            </a:r>
          </a:p>
          <a:p>
            <a:pPr algn="ctr"/>
            <a:endParaRPr lang="pt-BR" sz="800" dirty="0"/>
          </a:p>
          <a:p>
            <a:pPr algn="just"/>
            <a:r>
              <a:rPr lang="pt-BR" sz="2400" dirty="0"/>
              <a:t> </a:t>
            </a:r>
            <a:r>
              <a:rPr lang="pt-BR" sz="2400" dirty="0" smtClean="0"/>
              <a:t>- Sensibilidade </a:t>
            </a:r>
            <a:r>
              <a:rPr lang="pt-BR" sz="2400" dirty="0"/>
              <a:t>em relação à leitura, ou seja, pequena variação de temperatura deve proporcionar sensível variação no valor da grandeza termométrica;</a:t>
            </a:r>
          </a:p>
          <a:p>
            <a:pPr algn="just"/>
            <a:r>
              <a:rPr lang="pt-BR" sz="2400" dirty="0"/>
              <a:t>- </a:t>
            </a:r>
            <a:r>
              <a:rPr lang="pt-BR" sz="2400" dirty="0" smtClean="0"/>
              <a:t>Temperaturas </a:t>
            </a:r>
            <a:r>
              <a:rPr lang="pt-BR" sz="2400" dirty="0"/>
              <a:t>iguais devem corresponder a valores iguais da grandeza termométrica (fidelidade);</a:t>
            </a:r>
          </a:p>
          <a:p>
            <a:pPr algn="just"/>
            <a:r>
              <a:rPr lang="pt-BR" sz="2400" dirty="0"/>
              <a:t>- </a:t>
            </a:r>
            <a:r>
              <a:rPr lang="pt-BR" sz="2400" dirty="0" smtClean="0"/>
              <a:t>Não </a:t>
            </a:r>
            <a:r>
              <a:rPr lang="pt-BR" sz="2400" dirty="0"/>
              <a:t>modificar sensivelmente a temperatura dos corpos com os quais entra em contato;</a:t>
            </a:r>
          </a:p>
          <a:p>
            <a:pPr algn="just"/>
            <a:r>
              <a:rPr lang="pt-BR" sz="2400" dirty="0"/>
              <a:t>- </a:t>
            </a:r>
            <a:r>
              <a:rPr lang="pt-BR" sz="2400" dirty="0" smtClean="0"/>
              <a:t>Permitir </a:t>
            </a:r>
            <a:r>
              <a:rPr lang="pt-BR" sz="2400" dirty="0"/>
              <a:t>a avaliação de temperatura entre limites afastados (grande afastamento);</a:t>
            </a:r>
          </a:p>
          <a:p>
            <a:pPr algn="just"/>
            <a:r>
              <a:rPr lang="pt-BR" sz="2400" dirty="0"/>
              <a:t>- </a:t>
            </a:r>
            <a:r>
              <a:rPr lang="pt-BR" sz="2400" dirty="0" smtClean="0"/>
              <a:t>Facilidade </a:t>
            </a:r>
            <a:r>
              <a:rPr lang="pt-BR" sz="2400" dirty="0"/>
              <a:t>de obtenção;</a:t>
            </a:r>
          </a:p>
          <a:p>
            <a:pPr algn="just"/>
            <a:r>
              <a:rPr lang="pt-BR" sz="2400" dirty="0" smtClean="0"/>
              <a:t>- Comodidade </a:t>
            </a:r>
            <a:r>
              <a:rPr lang="pt-BR" sz="2400" dirty="0"/>
              <a:t>de utilização</a:t>
            </a:r>
            <a:r>
              <a:rPr lang="pt-BR" sz="2400" dirty="0" smtClean="0"/>
              <a:t>.</a:t>
            </a:r>
          </a:p>
          <a:p>
            <a:pPr algn="just"/>
            <a:endParaRPr lang="pt-BR" sz="800" dirty="0"/>
          </a:p>
          <a:p>
            <a:pPr algn="just"/>
            <a:r>
              <a:rPr lang="pt-BR" sz="2400" dirty="0"/>
              <a:t> </a:t>
            </a:r>
            <a:r>
              <a:rPr lang="pt-BR" sz="2400" dirty="0" smtClean="0"/>
              <a:t>As </a:t>
            </a:r>
            <a:r>
              <a:rPr lang="pt-BR" sz="2400" dirty="0"/>
              <a:t>principais substâncias termométricas são:</a:t>
            </a:r>
          </a:p>
          <a:p>
            <a:pPr algn="ctr"/>
            <a:r>
              <a:rPr lang="pt-BR" sz="2400" dirty="0"/>
              <a:t>• </a:t>
            </a:r>
            <a:r>
              <a:rPr lang="pt-BR" sz="2400" b="1" dirty="0" smtClean="0"/>
              <a:t>Gases</a:t>
            </a:r>
            <a:r>
              <a:rPr lang="pt-BR" sz="2400" b="1" dirty="0"/>
              <a:t>:</a:t>
            </a:r>
            <a:r>
              <a:rPr lang="pt-BR" sz="2400" dirty="0"/>
              <a:t> hidrogênio e hélio;</a:t>
            </a:r>
          </a:p>
          <a:p>
            <a:pPr algn="ctr"/>
            <a:r>
              <a:rPr lang="pt-BR" sz="2400" dirty="0"/>
              <a:t>• </a:t>
            </a:r>
            <a:r>
              <a:rPr lang="pt-BR" sz="2400" b="1" dirty="0" smtClean="0"/>
              <a:t>Líquidos</a:t>
            </a:r>
            <a:r>
              <a:rPr lang="pt-BR" sz="2400" b="1" dirty="0"/>
              <a:t>: </a:t>
            </a:r>
            <a:r>
              <a:rPr lang="pt-BR" sz="2400" dirty="0"/>
              <a:t>mercúrio e álcool.</a:t>
            </a:r>
          </a:p>
        </p:txBody>
      </p:sp>
    </p:spTree>
    <p:extLst>
      <p:ext uri="{BB962C8B-B14F-4D97-AF65-F5344CB8AC3E}">
        <p14:creationId xmlns:p14="http://schemas.microsoft.com/office/powerpoint/2010/main" val="2826908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73688"/>
            <a:ext cx="8193881" cy="4524315"/>
          </a:xfrm>
          <a:prstGeom prst="rect">
            <a:avLst/>
          </a:prstGeom>
        </p:spPr>
        <p:txBody>
          <a:bodyPr wrap="square">
            <a:spAutoFit/>
          </a:bodyPr>
          <a:lstStyle/>
          <a:p>
            <a:pPr algn="just"/>
            <a:r>
              <a:rPr lang="pt-BR" dirty="0"/>
              <a:t> </a:t>
            </a:r>
            <a:r>
              <a:rPr lang="pt-BR" dirty="0" smtClean="0"/>
              <a:t>	</a:t>
            </a:r>
            <a:r>
              <a:rPr lang="pt-BR" sz="2400" dirty="0" smtClean="0"/>
              <a:t>A </a:t>
            </a:r>
            <a:r>
              <a:rPr lang="pt-BR" sz="2400" b="1" dirty="0"/>
              <a:t>grandeza termométrica</a:t>
            </a:r>
            <a:r>
              <a:rPr lang="pt-BR" sz="2400" dirty="0"/>
              <a:t> é a grandeza física cuja variação apresenta uma proporcionalidade com a variação da temperatura do corpo. Nos termômetros que utilizamos no dia a dia, esta grandeza é o comprimento da coluna de mercúrio que varia em função da temperatura devido ao fenômeno da dilatação térmica</a:t>
            </a:r>
            <a:r>
              <a:rPr lang="pt-BR" sz="2400" dirty="0" smtClean="0"/>
              <a:t>.</a:t>
            </a:r>
          </a:p>
          <a:p>
            <a:pPr algn="just"/>
            <a:endParaRPr lang="pt-BR" sz="2400" dirty="0" smtClean="0"/>
          </a:p>
          <a:p>
            <a:pPr algn="just"/>
            <a:r>
              <a:rPr lang="pt-BR" sz="2400" dirty="0" smtClean="0"/>
              <a:t>	A </a:t>
            </a:r>
            <a:r>
              <a:rPr lang="pt-BR" sz="2400" b="1" dirty="0"/>
              <a:t>escala termométrica</a:t>
            </a:r>
            <a:r>
              <a:rPr lang="pt-BR" sz="2400" dirty="0"/>
              <a:t> é um conjunto de valores de temperaturas correspondentes a certos estados térmicos preestabelecidos, denominados pontos fixos da escala. Esses estados térmicos são, em geral, sob pressão atmosférica normal (1atm), o ponto de fusão do gelo e o de ebulição da água</a:t>
            </a:r>
            <a:r>
              <a:rPr lang="pt-BR" sz="2400" dirty="0" smtClean="0"/>
              <a:t>.</a:t>
            </a:r>
            <a:endParaRPr lang="pt-BR" sz="2400" dirty="0"/>
          </a:p>
        </p:txBody>
      </p:sp>
    </p:spTree>
    <p:extLst>
      <p:ext uri="{BB962C8B-B14F-4D97-AF65-F5344CB8AC3E}">
        <p14:creationId xmlns:p14="http://schemas.microsoft.com/office/powerpoint/2010/main" val="29767573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515708"/>
            <a:ext cx="8193881" cy="5632311"/>
          </a:xfrm>
          <a:prstGeom prst="rect">
            <a:avLst/>
          </a:prstGeom>
        </p:spPr>
        <p:txBody>
          <a:bodyPr wrap="square">
            <a:spAutoFit/>
          </a:bodyPr>
          <a:lstStyle/>
          <a:p>
            <a:pPr algn="ctr"/>
            <a:r>
              <a:rPr lang="pt-BR" sz="2400" b="1" dirty="0" smtClean="0"/>
              <a:t>Quais critérios foram utilizados para a criação das </a:t>
            </a:r>
            <a:r>
              <a:rPr lang="pt-BR" sz="2400" b="1" dirty="0" smtClean="0"/>
              <a:t>escalas Celsius, Fahrenheit e Kelvin?</a:t>
            </a:r>
          </a:p>
          <a:p>
            <a:pPr algn="just"/>
            <a:endParaRPr lang="pt-BR" sz="2400" dirty="0" smtClean="0"/>
          </a:p>
          <a:p>
            <a:pPr algn="just"/>
            <a:r>
              <a:rPr lang="pt-BR" sz="2400" dirty="0" smtClean="0"/>
              <a:t>A </a:t>
            </a:r>
            <a:r>
              <a:rPr lang="pt-BR" sz="2400" b="1" dirty="0"/>
              <a:t>escala Celsius</a:t>
            </a:r>
            <a:r>
              <a:rPr lang="pt-BR" sz="2400" dirty="0"/>
              <a:t> foi criada por Anders Celsius, um astrônomo sueco, em 1742.  Ele escolheu como pontos fixos, os quais a sua escala seria baseada, os pontos de fusão do gelo (quando o gelo vira água) e de ebulição da água (quando a água ferve).  Ele colocou um termômetro dentro de uma mistura de água e gelo, em equilíbrio térmico, e na posição onde o mercúrio estabilizou marcou o ponto zero.  Depois colocou o termômetro na água em ebulição e onde o mercúrio estabilizou marcou o ponto 100.  Estava criada a escala Celsius.  Sua vantagem era que ela poderia ser reproduzida em qualquer canto do planeta, afinal, ao nível do mar, a água sempre vira gelo e ferve no mesmo ponto, e agora também na mesma temperatura.</a:t>
            </a:r>
          </a:p>
        </p:txBody>
      </p:sp>
    </p:spTree>
    <p:extLst>
      <p:ext uri="{BB962C8B-B14F-4D97-AF65-F5344CB8AC3E}">
        <p14:creationId xmlns:p14="http://schemas.microsoft.com/office/powerpoint/2010/main" val="2979381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374073" y="474547"/>
            <a:ext cx="8465128" cy="6001643"/>
          </a:xfrm>
          <a:prstGeom prst="rect">
            <a:avLst/>
          </a:prstGeom>
        </p:spPr>
        <p:txBody>
          <a:bodyPr wrap="square">
            <a:spAutoFit/>
          </a:bodyPr>
          <a:lstStyle/>
          <a:p>
            <a:pPr algn="just"/>
            <a:r>
              <a:rPr lang="pt-BR" sz="2400" dirty="0" smtClean="0"/>
              <a:t>A </a:t>
            </a:r>
            <a:r>
              <a:rPr lang="pt-BR" sz="2400" b="1" dirty="0"/>
              <a:t>escala Fahrenheit</a:t>
            </a:r>
            <a:r>
              <a:rPr lang="pt-BR" sz="2400" dirty="0"/>
              <a:t> foi criada pelo inventor do termômetro de mercúrio, Daniel Gabriel Fahrenheit, lá pelos anos de 1714.  Para isso ele escolheu dois pontos de partida, chamados atualmente de pontos fixos.  Inicialmente ele colocou seu termômetro, ainda sem nenhuma escala, dentro de uma mistura de água, gelo e sal de amônio.  O mercúrio ficou estacionado em determinada posição, a qual ele marcou e chamou de zero.  Depois ele colocou este mesmo termômetro para determinar um segundo ponto, a temperatura do corpo humano.  Quando o mercúrio novamente estacionou em determinada posição ele a marcou e chamou de 100.  Depois foi só dividir o espaço entre o zero e o 100 em cem partes iguais.  Estava criada a escala Fahrenheit. Depois disso, quando Fahrenheit colocou seu termômetro graduado numa mistura de água e gelo, obteve o valor de </a:t>
            </a:r>
            <a:r>
              <a:rPr lang="pt-BR" sz="2400" b="1" dirty="0"/>
              <a:t>32°F</a:t>
            </a:r>
            <a:r>
              <a:rPr lang="pt-BR" sz="2400" dirty="0"/>
              <a:t>, e quando o colocou em água fervendo obteve o valor de </a:t>
            </a:r>
            <a:r>
              <a:rPr lang="pt-BR" sz="2400" b="1" dirty="0"/>
              <a:t>212°F</a:t>
            </a:r>
            <a:r>
              <a:rPr lang="pt-BR" sz="2400" dirty="0"/>
              <a:t>.  Portanto, na escala Fahrenheit a água vira gelo a 32°F e ferve a 212°F</a:t>
            </a:r>
            <a:r>
              <a:rPr lang="pt-BR" sz="2400" dirty="0" smtClean="0"/>
              <a:t>.</a:t>
            </a:r>
            <a:endParaRPr lang="pt-BR" sz="2400" dirty="0"/>
          </a:p>
        </p:txBody>
      </p:sp>
    </p:spTree>
    <p:extLst>
      <p:ext uri="{BB962C8B-B14F-4D97-AF65-F5344CB8AC3E}">
        <p14:creationId xmlns:p14="http://schemas.microsoft.com/office/powerpoint/2010/main" val="3320684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501398"/>
            <a:ext cx="8193881" cy="2308324"/>
          </a:xfrm>
          <a:prstGeom prst="rect">
            <a:avLst/>
          </a:prstGeom>
        </p:spPr>
        <p:txBody>
          <a:bodyPr wrap="square">
            <a:spAutoFit/>
          </a:bodyPr>
          <a:lstStyle/>
          <a:p>
            <a:pPr algn="just"/>
            <a:r>
              <a:rPr lang="pt-BR" sz="2400" dirty="0" smtClean="0"/>
              <a:t>A </a:t>
            </a:r>
            <a:r>
              <a:rPr lang="pt-BR" sz="2400" b="1" dirty="0"/>
              <a:t>escala Kelvin ou absoluta</a:t>
            </a:r>
            <a:r>
              <a:rPr lang="pt-BR" sz="2400" dirty="0"/>
              <a:t> adota como ponto de partida (</a:t>
            </a:r>
            <a:r>
              <a:rPr lang="pt-BR" sz="2400" b="1" dirty="0"/>
              <a:t>0K</a:t>
            </a:r>
            <a:r>
              <a:rPr lang="pt-BR" sz="2400" dirty="0"/>
              <a:t>) o zero absoluto, ou seja, o ponto onde ocorre esta ausência total de vibração das moléculas.  Nesta escala o gelo se forma a </a:t>
            </a:r>
            <a:r>
              <a:rPr lang="pt-BR" sz="2400" b="1" dirty="0"/>
              <a:t>273K</a:t>
            </a:r>
            <a:r>
              <a:rPr lang="pt-BR" sz="2400" dirty="0"/>
              <a:t> e a água ferve a </a:t>
            </a:r>
            <a:r>
              <a:rPr lang="pt-BR" sz="2400" b="1" dirty="0"/>
              <a:t>373K</a:t>
            </a:r>
            <a:r>
              <a:rPr lang="pt-BR" sz="2400" dirty="0"/>
              <a:t> (ao nível do mar). Esta escala é muito usada no meio científico, já que ela pertence ao Sistema Internacional (SI).</a:t>
            </a:r>
          </a:p>
        </p:txBody>
      </p:sp>
    </p:spTree>
    <p:extLst>
      <p:ext uri="{BB962C8B-B14F-4D97-AF65-F5344CB8AC3E}">
        <p14:creationId xmlns:p14="http://schemas.microsoft.com/office/powerpoint/2010/main" val="2875131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87594"/>
            <a:ext cx="8193881" cy="3046988"/>
          </a:xfrm>
          <a:prstGeom prst="rect">
            <a:avLst/>
          </a:prstGeom>
        </p:spPr>
        <p:txBody>
          <a:bodyPr wrap="square">
            <a:spAutoFit/>
          </a:bodyPr>
          <a:lstStyle/>
          <a:p>
            <a:pPr algn="just"/>
            <a:r>
              <a:rPr lang="pt-BR" sz="2400" b="1" dirty="0" smtClean="0"/>
              <a:t>QUESTÃO 01</a:t>
            </a:r>
          </a:p>
          <a:p>
            <a:pPr algn="just"/>
            <a:r>
              <a:rPr lang="pt-BR" sz="2400" dirty="0" smtClean="0"/>
              <a:t>A </a:t>
            </a:r>
            <a:r>
              <a:rPr lang="pt-BR" sz="2400" dirty="0"/>
              <a:t>contracepção é a prevenção deliberada da gravidez. Uma das formas usadas para impedir a gravidez é abster-se de relações sexuais apenas durante o período fértil do ciclo menstrual. Esse método é conhecido como método do timo ovulatório ou da “tabelinha”. O gráfico abaixo apresenta as variações em °C da temperatura corpórea em função dos dias do ciclo menstrual de uma mulher.</a:t>
            </a:r>
          </a:p>
        </p:txBody>
      </p:sp>
      <p:pic>
        <p:nvPicPr>
          <p:cNvPr id="1026" name="Imagem 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13" y="3534582"/>
            <a:ext cx="7968517" cy="21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423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87543"/>
            <a:ext cx="8193881" cy="2677656"/>
          </a:xfrm>
          <a:prstGeom prst="rect">
            <a:avLst/>
          </a:prstGeom>
        </p:spPr>
        <p:txBody>
          <a:bodyPr wrap="square">
            <a:spAutoFit/>
          </a:bodyPr>
          <a:lstStyle/>
          <a:p>
            <a:pPr algn="just"/>
            <a:r>
              <a:rPr lang="pt-BR" sz="2400" dirty="0"/>
              <a:t>Qual é a variação aproximada da temperatura corpórea, em graus centígrados no gráfico, que ocorre no período seguro e que corresponde ao menor risco de gravidez? </a:t>
            </a:r>
          </a:p>
          <a:p>
            <a:pPr algn="just"/>
            <a:r>
              <a:rPr lang="pt-BR" sz="2400" dirty="0"/>
              <a:t>a) 0,0   </a:t>
            </a:r>
          </a:p>
          <a:p>
            <a:pPr algn="just"/>
            <a:r>
              <a:rPr lang="pt-BR" sz="2400" dirty="0"/>
              <a:t>b) 0,3   </a:t>
            </a:r>
          </a:p>
          <a:p>
            <a:pPr algn="just"/>
            <a:r>
              <a:rPr lang="pt-BR" sz="2400" dirty="0"/>
              <a:t>c) 0,6   </a:t>
            </a:r>
          </a:p>
          <a:p>
            <a:pPr algn="just"/>
            <a:r>
              <a:rPr lang="pt-BR" sz="2400" dirty="0"/>
              <a:t>d) 1,1   </a:t>
            </a:r>
          </a:p>
        </p:txBody>
      </p:sp>
    </p:spTree>
    <p:extLst>
      <p:ext uri="{BB962C8B-B14F-4D97-AF65-F5344CB8AC3E}">
        <p14:creationId xmlns:p14="http://schemas.microsoft.com/office/powerpoint/2010/main" val="2137631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73941"/>
            <a:ext cx="8193881" cy="4524315"/>
          </a:xfrm>
          <a:prstGeom prst="rect">
            <a:avLst/>
          </a:prstGeom>
        </p:spPr>
        <p:txBody>
          <a:bodyPr wrap="square">
            <a:spAutoFit/>
          </a:bodyPr>
          <a:lstStyle/>
          <a:p>
            <a:pPr algn="just"/>
            <a:r>
              <a:rPr lang="pt-BR" sz="2400" b="1" dirty="0"/>
              <a:t>QUESTÃO </a:t>
            </a:r>
            <a:r>
              <a:rPr lang="pt-BR" sz="2400" b="1" dirty="0" smtClean="0"/>
              <a:t>02</a:t>
            </a:r>
            <a:endParaRPr lang="pt-BR" sz="2400" dirty="0"/>
          </a:p>
          <a:p>
            <a:pPr algn="just"/>
            <a:r>
              <a:rPr lang="pt-BR" sz="2400" dirty="0"/>
              <a:t>Uma torre de aço, usada para transmissão de televisão, tem altura de </a:t>
            </a:r>
            <a:r>
              <a:rPr lang="pt-BR" sz="2400" dirty="0" smtClean="0"/>
              <a:t>50 m </a:t>
            </a:r>
            <a:r>
              <a:rPr lang="pt-BR" sz="2400" dirty="0"/>
              <a:t>quando a temperatura ambiente é de 40°C.  Considere que o aço dilata-se, linearmente, em média, na proporção de 1/100.000, para cada variação de 1°C. À noite, supondo que a temperatura caia para 20°C, a variação de comprimento da torre, em centímetros, será de:</a:t>
            </a:r>
          </a:p>
          <a:p>
            <a:pPr algn="just"/>
            <a:r>
              <a:rPr lang="pt-BR" sz="2400" dirty="0"/>
              <a:t>a) 1,0</a:t>
            </a:r>
          </a:p>
          <a:p>
            <a:pPr algn="just"/>
            <a:r>
              <a:rPr lang="pt-BR" sz="2400" dirty="0"/>
              <a:t>b) 1,5</a:t>
            </a:r>
          </a:p>
          <a:p>
            <a:pPr algn="just"/>
            <a:r>
              <a:rPr lang="pt-BR" sz="2400" dirty="0"/>
              <a:t>c) 2,0</a:t>
            </a:r>
          </a:p>
          <a:p>
            <a:pPr algn="just"/>
            <a:r>
              <a:rPr lang="pt-BR" sz="2400" dirty="0"/>
              <a:t>d) </a:t>
            </a:r>
            <a:r>
              <a:rPr lang="pt-BR" sz="2400" dirty="0" smtClean="0"/>
              <a:t>2,5</a:t>
            </a:r>
          </a:p>
          <a:p>
            <a:pPr algn="just"/>
            <a:r>
              <a:rPr lang="pt-BR" sz="2400" dirty="0" smtClean="0"/>
              <a:t>e) 3,0</a:t>
            </a:r>
            <a:endParaRPr lang="pt-BR" sz="2400" dirty="0"/>
          </a:p>
        </p:txBody>
      </p:sp>
    </p:spTree>
    <p:extLst>
      <p:ext uri="{BB962C8B-B14F-4D97-AF65-F5344CB8AC3E}">
        <p14:creationId xmlns:p14="http://schemas.microsoft.com/office/powerpoint/2010/main" val="1327362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87745"/>
            <a:ext cx="8048625" cy="4154984"/>
          </a:xfrm>
          <a:prstGeom prst="rect">
            <a:avLst/>
          </a:prstGeom>
        </p:spPr>
        <p:txBody>
          <a:bodyPr wrap="square">
            <a:spAutoFit/>
          </a:bodyPr>
          <a:lstStyle/>
          <a:p>
            <a:pPr algn="just"/>
            <a:r>
              <a:rPr lang="pt-BR" sz="2400" b="1" dirty="0"/>
              <a:t>QUESTÃO </a:t>
            </a:r>
            <a:r>
              <a:rPr lang="pt-BR" sz="2400" b="1" dirty="0" smtClean="0"/>
              <a:t>03</a:t>
            </a:r>
            <a:endParaRPr lang="pt-BR" sz="2400" dirty="0"/>
          </a:p>
          <a:p>
            <a:pPr algn="just"/>
            <a:r>
              <a:rPr lang="pt-BR" sz="2400" dirty="0"/>
              <a:t>Com uma régua de latão (coeficiente de dilatação linear = 2,0 x 10</a:t>
            </a:r>
            <a:r>
              <a:rPr lang="pt-BR" sz="2400" baseline="30000" dirty="0" smtClean="0"/>
              <a:t>­-5</a:t>
            </a:r>
            <a:r>
              <a:rPr lang="pt-BR" sz="2400" dirty="0" smtClean="0"/>
              <a:t>°C</a:t>
            </a:r>
            <a:r>
              <a:rPr lang="pt-BR" sz="2400" baseline="30000" dirty="0" smtClean="0"/>
              <a:t>­-1</a:t>
            </a:r>
            <a:r>
              <a:rPr lang="pt-BR" sz="2400" dirty="0"/>
              <a:t>) aferida a 20°C, mede-se a distância entre dois pontos. Essa medida foi efetuada a uma temperatura acima de 20°C, motivo pelo qual apresenta um erro de 0,05 %. A temperatura na qual foi feita essa medida é:</a:t>
            </a:r>
          </a:p>
          <a:p>
            <a:pPr algn="just"/>
            <a:r>
              <a:rPr lang="pt-BR" sz="2400" dirty="0"/>
              <a:t>a) 50°C</a:t>
            </a:r>
          </a:p>
          <a:p>
            <a:pPr algn="just"/>
            <a:r>
              <a:rPr lang="pt-BR" sz="2400" dirty="0"/>
              <a:t>b) 45°C</a:t>
            </a:r>
          </a:p>
          <a:p>
            <a:pPr algn="just"/>
            <a:r>
              <a:rPr lang="pt-BR" sz="2400" dirty="0"/>
              <a:t>c) 40°C</a:t>
            </a:r>
          </a:p>
          <a:p>
            <a:pPr algn="just"/>
            <a:r>
              <a:rPr lang="pt-BR" sz="2400" dirty="0"/>
              <a:t>d) </a:t>
            </a:r>
            <a:r>
              <a:rPr lang="pt-BR" sz="2400" dirty="0" smtClean="0"/>
              <a:t>35°C</a:t>
            </a:r>
          </a:p>
          <a:p>
            <a:pPr algn="just"/>
            <a:r>
              <a:rPr lang="pt-BR" sz="2400" dirty="0" smtClean="0"/>
              <a:t>e) 20°C</a:t>
            </a:r>
            <a:endParaRPr lang="pt-BR" sz="2400" dirty="0"/>
          </a:p>
        </p:txBody>
      </p:sp>
    </p:spTree>
    <p:extLst>
      <p:ext uri="{BB962C8B-B14F-4D97-AF65-F5344CB8AC3E}">
        <p14:creationId xmlns:p14="http://schemas.microsoft.com/office/powerpoint/2010/main" val="15767948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73688"/>
            <a:ext cx="8193881" cy="2677656"/>
          </a:xfrm>
          <a:prstGeom prst="rect">
            <a:avLst/>
          </a:prstGeom>
        </p:spPr>
        <p:txBody>
          <a:bodyPr wrap="square">
            <a:spAutoFit/>
          </a:bodyPr>
          <a:lstStyle/>
          <a:p>
            <a:pPr algn="just"/>
            <a:r>
              <a:rPr lang="pt-BR" sz="2400" b="1" dirty="0"/>
              <a:t>QUESTÃO </a:t>
            </a:r>
            <a:r>
              <a:rPr lang="pt-BR" sz="2400" b="1" dirty="0" smtClean="0"/>
              <a:t>04 </a:t>
            </a:r>
            <a:r>
              <a:rPr lang="pt-BR" sz="2400" b="1" dirty="0"/>
              <a:t>– (UVA – 2007.2)</a:t>
            </a:r>
            <a:endParaRPr lang="pt-BR" sz="2400" dirty="0"/>
          </a:p>
          <a:p>
            <a:pPr algn="just"/>
            <a:r>
              <a:rPr lang="pt-BR" sz="2400" dirty="0"/>
              <a:t>Qual o valor do coeficiente de dilatação linear do alumínio, </a:t>
            </a:r>
            <a:r>
              <a:rPr lang="pt-BR" sz="2400" dirty="0" smtClean="0">
                <a:sym typeface="Symbol"/>
              </a:rPr>
              <a:t></a:t>
            </a:r>
            <a:r>
              <a:rPr lang="pt-BR" sz="2400" dirty="0" smtClean="0"/>
              <a:t> </a:t>
            </a:r>
            <a:r>
              <a:rPr lang="pt-BR" sz="2400" dirty="0"/>
              <a:t>= 23,0 x 10</a:t>
            </a:r>
            <a:r>
              <a:rPr lang="pt-BR" sz="2400" baseline="30000" dirty="0"/>
              <a:t>-6</a:t>
            </a:r>
            <a:r>
              <a:rPr lang="pt-BR" sz="2400" dirty="0"/>
              <a:t> /°C, expresso em graus Fahrenheit.</a:t>
            </a:r>
          </a:p>
          <a:p>
            <a:pPr algn="just"/>
            <a:r>
              <a:rPr lang="en-US" sz="2400" dirty="0"/>
              <a:t>a) 12,7 x 10</a:t>
            </a:r>
            <a:r>
              <a:rPr lang="en-US" sz="2400" baseline="30000" dirty="0"/>
              <a:t>-6</a:t>
            </a:r>
            <a:r>
              <a:rPr lang="en-US" sz="2400" dirty="0"/>
              <a:t>/°F</a:t>
            </a:r>
            <a:endParaRPr lang="pt-BR" sz="2400" dirty="0"/>
          </a:p>
          <a:p>
            <a:pPr algn="just"/>
            <a:r>
              <a:rPr lang="en-US" sz="2400" dirty="0"/>
              <a:t>b) 23,0 x 10</a:t>
            </a:r>
            <a:r>
              <a:rPr lang="en-US" sz="2400" baseline="30000" dirty="0"/>
              <a:t>-6</a:t>
            </a:r>
            <a:r>
              <a:rPr lang="en-US" sz="2400" dirty="0"/>
              <a:t>/°F</a:t>
            </a:r>
            <a:endParaRPr lang="pt-BR" sz="2400" dirty="0"/>
          </a:p>
          <a:p>
            <a:pPr algn="just"/>
            <a:r>
              <a:rPr lang="en-US" sz="2400" dirty="0"/>
              <a:t>c) 39,1 x 10</a:t>
            </a:r>
            <a:r>
              <a:rPr lang="en-US" sz="2400" baseline="30000" dirty="0"/>
              <a:t>-6</a:t>
            </a:r>
            <a:r>
              <a:rPr lang="en-US" sz="2400" dirty="0"/>
              <a:t>/°F</a:t>
            </a:r>
            <a:endParaRPr lang="pt-BR" sz="2400" dirty="0"/>
          </a:p>
          <a:p>
            <a:pPr algn="just"/>
            <a:r>
              <a:rPr lang="en-US" sz="2400" dirty="0"/>
              <a:t>d) 73,4 x 10</a:t>
            </a:r>
            <a:r>
              <a:rPr lang="en-US" sz="2400" baseline="30000" dirty="0"/>
              <a:t>-6</a:t>
            </a:r>
            <a:r>
              <a:rPr lang="en-US" sz="2400" dirty="0"/>
              <a:t>/°F</a:t>
            </a:r>
            <a:endParaRPr lang="pt-BR" sz="2400" dirty="0"/>
          </a:p>
        </p:txBody>
      </p:sp>
    </p:spTree>
    <p:extLst>
      <p:ext uri="{BB962C8B-B14F-4D97-AF65-F5344CB8AC3E}">
        <p14:creationId xmlns:p14="http://schemas.microsoft.com/office/powerpoint/2010/main" val="2096323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487695"/>
            <a:ext cx="8193881" cy="3785652"/>
          </a:xfrm>
          <a:prstGeom prst="rect">
            <a:avLst/>
          </a:prstGeom>
        </p:spPr>
        <p:txBody>
          <a:bodyPr wrap="square">
            <a:spAutoFit/>
          </a:bodyPr>
          <a:lstStyle/>
          <a:p>
            <a:pPr algn="just"/>
            <a:r>
              <a:rPr lang="pt-BR" sz="2400" b="1" dirty="0"/>
              <a:t>QUESTÃO </a:t>
            </a:r>
            <a:r>
              <a:rPr lang="pt-BR" sz="2400" b="1" dirty="0" smtClean="0"/>
              <a:t>05 </a:t>
            </a:r>
            <a:r>
              <a:rPr lang="pt-BR" sz="2400" b="1" dirty="0"/>
              <a:t>– (UVA – 2004.1)</a:t>
            </a:r>
            <a:endParaRPr lang="pt-BR" sz="2400" dirty="0"/>
          </a:p>
          <a:p>
            <a:pPr algn="just"/>
            <a:r>
              <a:rPr lang="pt-BR" sz="2400" dirty="0"/>
              <a:t>O coeficiente de dilatação linear do alumínio é 23 x 10</a:t>
            </a:r>
            <a:r>
              <a:rPr lang="pt-BR" sz="2400" baseline="30000" dirty="0"/>
              <a:t>-6</a:t>
            </a:r>
            <a:r>
              <a:rPr lang="pt-BR" sz="2400" dirty="0"/>
              <a:t>/°C. Você dispõe de um termômetro graduado em </a:t>
            </a:r>
            <a:r>
              <a:rPr lang="pt-BR" sz="2400" dirty="0" err="1"/>
              <a:t>°F</a:t>
            </a:r>
            <a:r>
              <a:rPr lang="pt-BR" sz="2400" dirty="0"/>
              <a:t> e verifica que o aumento de temperatura em um dia foi de 18°F. Qual foi o aumento de comprimento de um mastro de 10 m feito de alumínio?</a:t>
            </a:r>
          </a:p>
          <a:p>
            <a:pPr algn="just"/>
            <a:r>
              <a:rPr lang="pt-BR" sz="2400" dirty="0"/>
              <a:t>a) 0,23 cm</a:t>
            </a:r>
          </a:p>
          <a:p>
            <a:pPr algn="just"/>
            <a:r>
              <a:rPr lang="pt-BR" sz="2400" dirty="0"/>
              <a:t>b) 2,3 cm</a:t>
            </a:r>
          </a:p>
          <a:p>
            <a:pPr algn="just"/>
            <a:r>
              <a:rPr lang="pt-BR" sz="2400" dirty="0"/>
              <a:t>c) 23 cm</a:t>
            </a:r>
          </a:p>
          <a:p>
            <a:pPr algn="just"/>
            <a:r>
              <a:rPr lang="pt-BR" sz="2400" dirty="0"/>
              <a:t>d) 230 cm</a:t>
            </a:r>
          </a:p>
        </p:txBody>
      </p:sp>
    </p:spTree>
    <p:extLst>
      <p:ext uri="{BB962C8B-B14F-4D97-AF65-F5344CB8AC3E}">
        <p14:creationId xmlns:p14="http://schemas.microsoft.com/office/powerpoint/2010/main" val="32447216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4" name="Retângulo 3"/>
          <p:cNvSpPr/>
          <p:nvPr/>
        </p:nvSpPr>
        <p:spPr>
          <a:xfrm>
            <a:off x="485775" y="473587"/>
            <a:ext cx="8193881" cy="2308324"/>
          </a:xfrm>
          <a:prstGeom prst="rect">
            <a:avLst/>
          </a:prstGeom>
        </p:spPr>
        <p:txBody>
          <a:bodyPr wrap="square">
            <a:spAutoFit/>
          </a:bodyPr>
          <a:lstStyle/>
          <a:p>
            <a:pPr algn="just"/>
            <a:r>
              <a:rPr lang="pt-BR" sz="2400" b="1" dirty="0" smtClean="0"/>
              <a:t>QUESTÃO 06</a:t>
            </a:r>
          </a:p>
          <a:p>
            <a:pPr algn="just"/>
            <a:r>
              <a:rPr lang="pt-BR" sz="2400" dirty="0" smtClean="0"/>
              <a:t>Um </a:t>
            </a:r>
            <a:r>
              <a:rPr lang="pt-BR" sz="2400" dirty="0"/>
              <a:t>relógio de pêndulo é correto a 20° </a:t>
            </a:r>
            <a:r>
              <a:rPr lang="pt-BR" sz="2400" dirty="0" smtClean="0"/>
              <a:t>C </a:t>
            </a:r>
            <a:r>
              <a:rPr lang="pt-BR" sz="2400" dirty="0"/>
              <a:t>e seu período é de 2 segundos. O material de que é </a:t>
            </a:r>
            <a:r>
              <a:rPr lang="pt-BR" sz="2400" dirty="0" smtClean="0"/>
              <a:t>constituído </a:t>
            </a:r>
            <a:r>
              <a:rPr lang="pt-BR" sz="2400" dirty="0"/>
              <a:t>o pêndulo tem coeficiente de dilatação 2,0 . </a:t>
            </a:r>
            <a:r>
              <a:rPr lang="pt-BR" sz="2400" dirty="0" smtClean="0"/>
              <a:t>10</a:t>
            </a:r>
            <a:r>
              <a:rPr lang="pt-BR" sz="2400" baseline="30000" dirty="0" smtClean="0"/>
              <a:t>-5</a:t>
            </a:r>
            <a:r>
              <a:rPr lang="pt-BR" sz="2400" dirty="0" smtClean="0"/>
              <a:t> °</a:t>
            </a:r>
            <a:r>
              <a:rPr lang="pt-BR" sz="2400" dirty="0"/>
              <a:t>C</a:t>
            </a:r>
            <a:r>
              <a:rPr lang="pt-BR" sz="2400" baseline="30000" dirty="0" smtClean="0"/>
              <a:t>-1</a:t>
            </a:r>
            <a:r>
              <a:rPr lang="pt-BR" sz="2400" dirty="0"/>
              <a:t>. Quando a temperatura é mantida a </a:t>
            </a:r>
            <a:r>
              <a:rPr lang="pt-BR" sz="2400" dirty="0" smtClean="0"/>
              <a:t>30°C, qual </a:t>
            </a:r>
            <a:r>
              <a:rPr lang="pt-BR" sz="2400" dirty="0"/>
              <a:t>o atraso do relógio em uma </a:t>
            </a:r>
            <a:r>
              <a:rPr lang="pt-BR" sz="2400" dirty="0" smtClean="0"/>
              <a:t>hora? Considere                              .</a:t>
            </a:r>
          </a:p>
        </p:txBody>
      </p:sp>
      <p:graphicFrame>
        <p:nvGraphicFramePr>
          <p:cNvPr id="5" name="Objeto 4"/>
          <p:cNvGraphicFramePr>
            <a:graphicFrameLocks noChangeAspect="1"/>
          </p:cNvGraphicFramePr>
          <p:nvPr>
            <p:extLst>
              <p:ext uri="{D42A27DB-BD31-4B8C-83A1-F6EECF244321}">
                <p14:modId xmlns:p14="http://schemas.microsoft.com/office/powerpoint/2010/main" val="148311243"/>
              </p:ext>
            </p:extLst>
          </p:nvPr>
        </p:nvGraphicFramePr>
        <p:xfrm>
          <a:off x="1963879" y="2352385"/>
          <a:ext cx="1903334" cy="401815"/>
        </p:xfrm>
        <a:graphic>
          <a:graphicData uri="http://schemas.openxmlformats.org/presentationml/2006/ole">
            <mc:AlternateContent xmlns:mc="http://schemas.openxmlformats.org/markup-compatibility/2006">
              <mc:Choice xmlns:v="urn:schemas-microsoft-com:vml" Requires="v">
                <p:oleObj spid="_x0000_s2057" name="Equation" r:id="rId5" imgW="1143000" imgH="241200" progId="Equation.DSMT4">
                  <p:embed/>
                </p:oleObj>
              </mc:Choice>
              <mc:Fallback>
                <p:oleObj name="Equation" r:id="rId5" imgW="1143000" imgH="241200" progId="Equation.DSMT4">
                  <p:embed/>
                  <p:pic>
                    <p:nvPicPr>
                      <p:cNvPr id="0" name=""/>
                      <p:cNvPicPr/>
                      <p:nvPr/>
                    </p:nvPicPr>
                    <p:blipFill>
                      <a:blip r:embed="rId6"/>
                      <a:stretch>
                        <a:fillRect/>
                      </a:stretch>
                    </p:blipFill>
                    <p:spPr>
                      <a:xfrm>
                        <a:off x="1963879" y="2352385"/>
                        <a:ext cx="1903334" cy="401815"/>
                      </a:xfrm>
                      <a:prstGeom prst="rect">
                        <a:avLst/>
                      </a:prstGeom>
                    </p:spPr>
                  </p:pic>
                </p:oleObj>
              </mc:Fallback>
            </mc:AlternateContent>
          </a:graphicData>
        </a:graphic>
      </p:graphicFrame>
    </p:spTree>
    <p:extLst>
      <p:ext uri="{BB962C8B-B14F-4D97-AF65-F5344CB8AC3E}">
        <p14:creationId xmlns:p14="http://schemas.microsoft.com/office/powerpoint/2010/main" val="23162919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3" name="Retângulo 2"/>
          <p:cNvSpPr/>
          <p:nvPr/>
        </p:nvSpPr>
        <p:spPr>
          <a:xfrm>
            <a:off x="485775" y="501145"/>
            <a:ext cx="8193881" cy="3046988"/>
          </a:xfrm>
          <a:prstGeom prst="rect">
            <a:avLst/>
          </a:prstGeom>
        </p:spPr>
        <p:txBody>
          <a:bodyPr wrap="square">
            <a:spAutoFit/>
          </a:bodyPr>
          <a:lstStyle/>
          <a:p>
            <a:pPr algn="just"/>
            <a:r>
              <a:rPr lang="pt-BR" sz="2400" b="1" dirty="0" smtClean="0"/>
              <a:t>QUESTÃO 07</a:t>
            </a:r>
          </a:p>
          <a:p>
            <a:pPr algn="just"/>
            <a:r>
              <a:rPr lang="pt-BR" sz="2400" dirty="0" smtClean="0"/>
              <a:t>Por </a:t>
            </a:r>
            <a:r>
              <a:rPr lang="pt-BR" sz="2400" dirty="0"/>
              <a:t>que um vidro </a:t>
            </a:r>
            <a:r>
              <a:rPr lang="pt-BR" sz="2400" dirty="0" smtClean="0"/>
              <a:t>“pirex” </a:t>
            </a:r>
            <a:r>
              <a:rPr lang="pt-BR" sz="2400" dirty="0"/>
              <a:t>apresenta maior resistência ao choque térmico que o vidro comum</a:t>
            </a:r>
            <a:r>
              <a:rPr lang="pt-BR" sz="2400" dirty="0" smtClean="0"/>
              <a:t>?</a:t>
            </a:r>
          </a:p>
          <a:p>
            <a:pPr algn="just"/>
            <a:r>
              <a:rPr lang="pt-BR" sz="2400" dirty="0" smtClean="0"/>
              <a:t>a) Possui alto coeficiente de rigidez.</a:t>
            </a:r>
          </a:p>
          <a:p>
            <a:pPr algn="just"/>
            <a:r>
              <a:rPr lang="pt-BR" sz="2400" dirty="0" smtClean="0"/>
              <a:t>b) Tem baixo </a:t>
            </a:r>
            <a:r>
              <a:rPr lang="pt-BR" sz="2400" dirty="0"/>
              <a:t>coeficiente </a:t>
            </a:r>
            <a:r>
              <a:rPr lang="pt-BR" sz="2400" dirty="0" smtClean="0"/>
              <a:t>de dilatação térmica.</a:t>
            </a:r>
          </a:p>
          <a:p>
            <a:pPr algn="just"/>
            <a:r>
              <a:rPr lang="pt-BR" sz="2400" dirty="0" smtClean="0"/>
              <a:t>c) </a:t>
            </a:r>
            <a:r>
              <a:rPr lang="pt-BR" sz="2400" dirty="0"/>
              <a:t>Tem </a:t>
            </a:r>
            <a:r>
              <a:rPr lang="pt-BR" sz="2400" dirty="0" smtClean="0"/>
              <a:t>alto </a:t>
            </a:r>
            <a:r>
              <a:rPr lang="pt-BR" sz="2400" dirty="0"/>
              <a:t>coeficiente de dilatação </a:t>
            </a:r>
            <a:r>
              <a:rPr lang="pt-BR" sz="2400" dirty="0" smtClean="0"/>
              <a:t>térmica.</a:t>
            </a:r>
            <a:endParaRPr lang="pt-BR" sz="2400" dirty="0"/>
          </a:p>
          <a:p>
            <a:pPr algn="just"/>
            <a:r>
              <a:rPr lang="pt-BR" sz="2400" dirty="0" smtClean="0"/>
              <a:t>d) Tem alto calor específico.</a:t>
            </a:r>
          </a:p>
          <a:p>
            <a:pPr algn="just"/>
            <a:r>
              <a:rPr lang="pt-BR" sz="2400" dirty="0" smtClean="0"/>
              <a:t>e) É mais maleável que o vidro comum.</a:t>
            </a:r>
            <a:endParaRPr lang="pt-BR" sz="2400" dirty="0"/>
          </a:p>
        </p:txBody>
      </p:sp>
    </p:spTree>
    <p:extLst>
      <p:ext uri="{BB962C8B-B14F-4D97-AF65-F5344CB8AC3E}">
        <p14:creationId xmlns:p14="http://schemas.microsoft.com/office/powerpoint/2010/main" val="3685482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3263" y="6203950"/>
            <a:ext cx="71278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m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44450"/>
            <a:ext cx="450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p:cNvSpPr txBox="1"/>
          <p:nvPr/>
        </p:nvSpPr>
        <p:spPr>
          <a:xfrm>
            <a:off x="693600" y="44450"/>
            <a:ext cx="1206500" cy="338138"/>
          </a:xfrm>
          <a:prstGeom prst="rect">
            <a:avLst/>
          </a:prstGeom>
          <a:noFill/>
        </p:spPr>
        <p:txBody>
          <a:bodyPr>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Física</a:t>
            </a:r>
            <a:endParaRPr lang="pt-BR" sz="1600" b="1" dirty="0">
              <a:solidFill>
                <a:prstClr val="white"/>
              </a:solidFill>
              <a:effectLst>
                <a:outerShdw blurRad="38100" dist="38100" dir="2700000" algn="tl">
                  <a:srgbClr val="000000">
                    <a:alpha val="43137"/>
                  </a:srgbClr>
                </a:outerShdw>
              </a:effectLst>
            </a:endParaRPr>
          </a:p>
        </p:txBody>
      </p:sp>
      <p:sp>
        <p:nvSpPr>
          <p:cNvPr id="8" name="CaixaDeTexto 7"/>
          <p:cNvSpPr txBox="1"/>
          <p:nvPr/>
        </p:nvSpPr>
        <p:spPr>
          <a:xfrm>
            <a:off x="6869113" y="6402388"/>
            <a:ext cx="1665287" cy="338554"/>
          </a:xfrm>
          <a:prstGeom prst="rect">
            <a:avLst/>
          </a:prstGeom>
          <a:noFill/>
        </p:spPr>
        <p:txBody>
          <a:bodyPr wrap="square">
            <a:spAutoFit/>
          </a:bodyPr>
          <a:lstStyle/>
          <a:p>
            <a:pPr defTabSz="914400">
              <a:defRPr/>
            </a:pPr>
            <a:r>
              <a:rPr lang="pt-BR" sz="1600" b="1" dirty="0" smtClean="0">
                <a:solidFill>
                  <a:prstClr val="white"/>
                </a:solidFill>
                <a:effectLst>
                  <a:outerShdw blurRad="38100" dist="38100" dir="2700000" algn="tl">
                    <a:srgbClr val="000000">
                      <a:alpha val="43137"/>
                    </a:srgbClr>
                  </a:outerShdw>
                </a:effectLst>
              </a:rPr>
              <a:t>Paulino Mourão</a:t>
            </a:r>
            <a:endParaRPr lang="pt-BR" sz="1600" b="1" dirty="0">
              <a:solidFill>
                <a:prstClr val="white"/>
              </a:solidFill>
              <a:effectLst>
                <a:outerShdw blurRad="38100" dist="38100" dir="2700000" algn="tl">
                  <a:srgbClr val="000000">
                    <a:alpha val="43137"/>
                  </a:srgbClr>
                </a:outerShdw>
              </a:effectLst>
            </a:endParaRPr>
          </a:p>
        </p:txBody>
      </p:sp>
      <p:sp>
        <p:nvSpPr>
          <p:cNvPr id="9" name="CaixaDeTexto 8"/>
          <p:cNvSpPr txBox="1"/>
          <p:nvPr/>
        </p:nvSpPr>
        <p:spPr>
          <a:xfrm>
            <a:off x="6869113" y="6186488"/>
            <a:ext cx="1519237" cy="338137"/>
          </a:xfrm>
          <a:prstGeom prst="rect">
            <a:avLst/>
          </a:prstGeom>
          <a:noFill/>
        </p:spPr>
        <p:txBody>
          <a:bodyPr>
            <a:spAutoFit/>
          </a:bodyPr>
          <a:lstStyle/>
          <a:p>
            <a:pPr defTabSz="914400">
              <a:defRPr/>
            </a:pPr>
            <a:r>
              <a:rPr lang="pt-BR" sz="1600" b="1" dirty="0">
                <a:solidFill>
                  <a:prstClr val="white"/>
                </a:solidFill>
                <a:effectLst>
                  <a:outerShdw blurRad="38100" dist="38100" dir="2700000" algn="tl">
                    <a:srgbClr val="000000">
                      <a:alpha val="43137"/>
                    </a:srgbClr>
                  </a:outerShdw>
                </a:effectLst>
              </a:rPr>
              <a:t>Professor</a:t>
            </a:r>
          </a:p>
        </p:txBody>
      </p:sp>
      <p:sp>
        <p:nvSpPr>
          <p:cNvPr id="4" name="Retângulo 3"/>
          <p:cNvSpPr/>
          <p:nvPr/>
        </p:nvSpPr>
        <p:spPr>
          <a:xfrm>
            <a:off x="485774" y="476116"/>
            <a:ext cx="8193881" cy="5632311"/>
          </a:xfrm>
          <a:prstGeom prst="rect">
            <a:avLst/>
          </a:prstGeom>
        </p:spPr>
        <p:txBody>
          <a:bodyPr wrap="square">
            <a:spAutoFit/>
          </a:bodyPr>
          <a:lstStyle/>
          <a:p>
            <a:pPr algn="just"/>
            <a:r>
              <a:rPr lang="pt-BR" sz="2400" b="1" dirty="0"/>
              <a:t>QUESTÃO </a:t>
            </a:r>
            <a:r>
              <a:rPr lang="pt-BR" sz="2400" b="1" dirty="0" smtClean="0"/>
              <a:t>08</a:t>
            </a:r>
            <a:endParaRPr lang="pt-BR" sz="2400" b="1" dirty="0"/>
          </a:p>
          <a:p>
            <a:pPr algn="just"/>
            <a:r>
              <a:rPr lang="pt-BR" sz="2400" dirty="0" smtClean="0"/>
              <a:t>Três triângulos são construídos, soldando-se nos vértices pedaços de um mesmo vergalhão de cobre. Os triângulos estão inicialmente à temperatura ambiente. O primeiro (I) é equilátero; o segundo (II) é isósceles; o terceiro (III) é qualquer.</a:t>
            </a:r>
          </a:p>
          <a:p>
            <a:pPr algn="ctr"/>
            <a:endParaRPr lang="pt-BR" sz="2400" dirty="0" smtClean="0"/>
          </a:p>
          <a:p>
            <a:pPr algn="ctr"/>
            <a:endParaRPr lang="pt-BR" sz="2400" dirty="0"/>
          </a:p>
          <a:p>
            <a:pPr algn="ctr"/>
            <a:endParaRPr lang="pt-BR" sz="2400" dirty="0" smtClean="0"/>
          </a:p>
          <a:p>
            <a:pPr algn="ctr"/>
            <a:endParaRPr lang="pt-BR" sz="2400" dirty="0"/>
          </a:p>
          <a:p>
            <a:pPr algn="just"/>
            <a:r>
              <a:rPr lang="pt-BR" sz="2400" dirty="0" smtClean="0"/>
              <a:t>Os triângulos são colocados num forno, onde são aquecidos uniformemente de algumas dezenas de graus. Em qual (ou quais) dos triângulos os ângulos conservarão os valores respectivos que tinham antes do aquecimento?</a:t>
            </a:r>
          </a:p>
          <a:p>
            <a:pPr algn="just"/>
            <a:r>
              <a:rPr lang="pt-BR" sz="2400" dirty="0" smtClean="0"/>
              <a:t>a) somente I   b) somente I e II    c) somente III   d) em I, II e III    e) em nenhum deles.</a:t>
            </a:r>
            <a:endParaRPr lang="pt-BR" sz="24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4175" y="2576503"/>
            <a:ext cx="329565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3279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73367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f4d5d821c36a259b19de85eb76bc835c83ff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867</Words>
  <Application>Microsoft Office PowerPoint</Application>
  <PresentationFormat>Apresentação na tela (4:3)</PresentationFormat>
  <Paragraphs>122</Paragraphs>
  <Slides>17</Slides>
  <Notes>0</Notes>
  <HiddenSlides>0</HiddenSlides>
  <MMClips>0</MMClips>
  <ScaleCrop>false</ScaleCrop>
  <HeadingPairs>
    <vt:vector size="6" baseType="variant">
      <vt:variant>
        <vt:lpstr>Tema</vt:lpstr>
      </vt:variant>
      <vt:variant>
        <vt:i4>2</vt:i4>
      </vt:variant>
      <vt:variant>
        <vt:lpstr>Servidores OLE incorporados</vt:lpstr>
      </vt:variant>
      <vt:variant>
        <vt:i4>1</vt:i4>
      </vt:variant>
      <vt:variant>
        <vt:lpstr>Títulos de slides</vt:lpstr>
      </vt:variant>
      <vt:variant>
        <vt:i4>17</vt:i4>
      </vt:variant>
    </vt:vector>
  </HeadingPairs>
  <TitlesOfParts>
    <vt:vector size="20" baseType="lpstr">
      <vt:lpstr>Office Theme</vt:lpstr>
      <vt:lpstr>Tema do Office</vt:lpstr>
      <vt:lpstr>Equation</vt:lpstr>
      <vt:lpstr>Física 1  REVISÃO 01 - TERMOMETRIA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Be-a-Byte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Joao Antonio Carvalho</dc:creator>
  <cp:lastModifiedBy>paulino</cp:lastModifiedBy>
  <cp:revision>103</cp:revision>
  <dcterms:created xsi:type="dcterms:W3CDTF">2014-04-06T11:26:36Z</dcterms:created>
  <dcterms:modified xsi:type="dcterms:W3CDTF">2015-02-18T13:21:21Z</dcterms:modified>
</cp:coreProperties>
</file>