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23" autoAdjust="0"/>
  </p:normalViewPr>
  <p:slideViewPr>
    <p:cSldViewPr snapToGrid="0" snapToObjects="1">
      <p:cViewPr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3120E-7A7E-456C-8B92-9616650F56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E210A-2178-46D7-A9B0-889A1C109D3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8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8A02E-3E8E-44E1-A5E3-83DEADF259D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8A45A-1893-44BB-8CB2-C0D4FA84A19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499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A9438-524F-4D56-A154-F92FB1B1E3F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696F4-BA70-4965-BCED-66D743A556F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719B2-2353-43CF-BB35-AF431BEAA76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60FE9-7D99-4BB8-8743-CB243C98E74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68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9440C-7067-4B70-9065-CD8CB407FFF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D8F39-54AB-4111-AA68-E06CCBCE8047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AFD1F-84D1-4650-89B1-266C7556FC8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024C4-0D5E-4568-861C-A40031C9A8C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7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7FF00-9989-4537-B2E4-9D20D081A88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21783-95D6-445A-A850-56D5B66B7A4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0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B0DDA-5419-4D9B-BDAD-04CA8099CDC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25809-7697-4FA4-A27A-19CCFF67CDC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5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7674C-5450-4059-8A05-A4D7EAD1EAA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0CFF2-9C2F-4B05-A457-C8EE7E0EF76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9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C82B4-4F2B-442C-A7D6-0B4CA6A0E6F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B424F-B715-471B-9CF2-D4CFE13DBA57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8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ADD73-9628-408C-8B5D-FD1B07BBE4C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0D9CB-91B7-4266-8801-A4A44F652E2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F4C6D973-9ED9-48D3-8991-1BEEEC3ABF6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D5F91FF6-AFF6-4F12-821D-E33B90D1F9DE}" type="slidenum">
              <a:rPr lang="pt-BR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401781" y="554182"/>
            <a:ext cx="82988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01</a:t>
            </a:r>
          </a:p>
          <a:p>
            <a:pPr algn="just"/>
            <a:r>
              <a:rPr lang="pt-BR" sz="2400" dirty="0" smtClean="0"/>
              <a:t>No </a:t>
            </a:r>
            <a:r>
              <a:rPr lang="pt-BR" sz="2400" dirty="0"/>
              <a:t>SI (Sistema Internacional de Unidades), a medida da grandeza física trabalho pode ser expressa em joules ou pelo </a:t>
            </a:r>
            <a:r>
              <a:rPr lang="pt-BR" sz="2400" dirty="0" smtClean="0"/>
              <a:t>produto:</a:t>
            </a:r>
            <a:endParaRPr lang="pt-BR" sz="2400" dirty="0"/>
          </a:p>
          <a:p>
            <a:pPr algn="just"/>
            <a:r>
              <a:rPr lang="en-US" sz="2400" dirty="0"/>
              <a:t>a) </a:t>
            </a:r>
            <a:r>
              <a:rPr lang="en-US" sz="2400" dirty="0" smtClean="0"/>
              <a:t>kg.m.s</a:t>
            </a:r>
            <a:r>
              <a:rPr lang="en-US" sz="2400" baseline="30000" dirty="0" smtClean="0"/>
              <a:t>-1</a:t>
            </a:r>
            <a:endParaRPr lang="pt-BR" sz="2400" dirty="0"/>
          </a:p>
          <a:p>
            <a:pPr algn="just"/>
            <a:r>
              <a:rPr lang="en-US" sz="2400" dirty="0"/>
              <a:t>b) </a:t>
            </a:r>
            <a:r>
              <a:rPr lang="en-US" sz="2400" dirty="0" smtClean="0"/>
              <a:t>kg.m.s</a:t>
            </a:r>
            <a:r>
              <a:rPr lang="en-US" sz="2400" baseline="30000" dirty="0" smtClean="0"/>
              <a:t>-2</a:t>
            </a:r>
            <a:endParaRPr lang="pt-BR" sz="2400" dirty="0"/>
          </a:p>
          <a:p>
            <a:pPr algn="just"/>
            <a:r>
              <a:rPr lang="en-US" sz="2400" dirty="0"/>
              <a:t>c) </a:t>
            </a:r>
            <a:r>
              <a:rPr lang="en-US" sz="2400" dirty="0" smtClean="0"/>
              <a:t>kg.m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.s</a:t>
            </a:r>
            <a:r>
              <a:rPr lang="en-US" sz="2400" baseline="30000" dirty="0" smtClean="0"/>
              <a:t>-2</a:t>
            </a:r>
            <a:endParaRPr lang="pt-BR" sz="2400" dirty="0"/>
          </a:p>
          <a:p>
            <a:pPr algn="just"/>
            <a:r>
              <a:rPr lang="pt-BR" sz="2400" dirty="0"/>
              <a:t>d) </a:t>
            </a:r>
            <a:r>
              <a:rPr lang="pt-BR" sz="2400" dirty="0" smtClean="0"/>
              <a:t>kg.m</a:t>
            </a:r>
            <a:r>
              <a:rPr lang="pt-BR" sz="2400" baseline="30000" dirty="0" smtClean="0"/>
              <a:t>2</a:t>
            </a:r>
            <a:r>
              <a:rPr lang="pt-BR" sz="2400" dirty="0" smtClean="0"/>
              <a:t>.s</a:t>
            </a:r>
            <a:r>
              <a:rPr lang="pt-BR" sz="2400" baseline="30000" dirty="0" smtClean="0"/>
              <a:t>-2</a:t>
            </a:r>
            <a:endParaRPr lang="pt-BR" sz="2400" dirty="0"/>
          </a:p>
          <a:p>
            <a:pPr algn="just"/>
            <a:r>
              <a:rPr lang="pt-BR" sz="2400" dirty="0"/>
              <a:t>e) </a:t>
            </a:r>
            <a:r>
              <a:rPr lang="pt-BR" sz="2400" dirty="0" smtClean="0"/>
              <a:t>kg.m</a:t>
            </a:r>
            <a:r>
              <a:rPr lang="pt-BR" sz="2400" baseline="30000" dirty="0" smtClean="0"/>
              <a:t>-2</a:t>
            </a:r>
            <a:r>
              <a:rPr lang="pt-BR" sz="2400" dirty="0" smtClean="0"/>
              <a:t>.s</a:t>
            </a:r>
            <a:r>
              <a:rPr lang="pt-BR" sz="2400" baseline="30000" dirty="0" smtClean="0"/>
              <a:t>2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2690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5" name="Retângulo 4"/>
          <p:cNvSpPr/>
          <p:nvPr/>
        </p:nvSpPr>
        <p:spPr>
          <a:xfrm>
            <a:off x="360219" y="515035"/>
            <a:ext cx="83958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02</a:t>
            </a:r>
          </a:p>
          <a:p>
            <a:pPr algn="just"/>
            <a:r>
              <a:rPr lang="pt-BR" sz="2400" dirty="0" smtClean="0"/>
              <a:t>Os </a:t>
            </a:r>
            <a:r>
              <a:rPr lang="pt-BR" sz="2400" dirty="0"/>
              <a:t>três corpos, A, B e C, representados na figura a seguir têm massas iguais, </a:t>
            </a:r>
            <a:r>
              <a:rPr lang="pt-BR" sz="2400" dirty="0" smtClean="0"/>
              <a:t>m = 3,0 kg. O </a:t>
            </a:r>
            <a:r>
              <a:rPr lang="pt-BR" sz="2400" dirty="0"/>
              <a:t>plano horizontal, onde se </a:t>
            </a:r>
            <a:r>
              <a:rPr lang="pt-BR" sz="2400" dirty="0" err="1" smtClean="0"/>
              <a:t>apóiam</a:t>
            </a:r>
            <a:r>
              <a:rPr lang="pt-BR" sz="2400" dirty="0" smtClean="0"/>
              <a:t> </a:t>
            </a:r>
            <a:r>
              <a:rPr lang="pt-BR" sz="2400" dirty="0"/>
              <a:t>A e B, não oferece atrito, a roldana tem massa desprezível e a aceleração local da gravidade pode ser considerada </a:t>
            </a:r>
            <a:r>
              <a:rPr lang="pt-BR" sz="2400" dirty="0" smtClean="0"/>
              <a:t>g = 10m/s</a:t>
            </a:r>
            <a:r>
              <a:rPr lang="pt-BR" sz="2400" baseline="30000" dirty="0" smtClean="0"/>
              <a:t>2</a:t>
            </a:r>
            <a:r>
              <a:rPr lang="pt-BR" sz="2400" dirty="0" smtClean="0"/>
              <a:t>. </a:t>
            </a:r>
            <a:r>
              <a:rPr lang="pt-BR" sz="2400" dirty="0"/>
              <a:t>A tração no fio que une os blocos A e B tem módulo</a:t>
            </a:r>
          </a:p>
          <a:p>
            <a:pPr algn="just"/>
            <a:r>
              <a:rPr lang="pt-BR" sz="2400" dirty="0"/>
              <a:t>a) 10 N</a:t>
            </a:r>
          </a:p>
          <a:p>
            <a:pPr algn="just"/>
            <a:r>
              <a:rPr lang="pt-BR" sz="2400" dirty="0"/>
              <a:t>b) 15 N</a:t>
            </a:r>
          </a:p>
          <a:p>
            <a:pPr algn="just"/>
            <a:r>
              <a:rPr lang="pt-BR" sz="2400" dirty="0"/>
              <a:t>c) 20 N</a:t>
            </a:r>
          </a:p>
          <a:p>
            <a:pPr algn="just"/>
            <a:r>
              <a:rPr lang="pt-BR" sz="2400" dirty="0"/>
              <a:t>d) 25 N</a:t>
            </a:r>
          </a:p>
          <a:p>
            <a:pPr algn="just"/>
            <a:r>
              <a:rPr lang="pt-BR" sz="2400" dirty="0"/>
              <a:t>e) 30 N</a:t>
            </a:r>
          </a:p>
          <a:p>
            <a:pPr algn="just"/>
            <a:endParaRPr lang="pt-BR" sz="2400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113" y="2964005"/>
            <a:ext cx="3880510" cy="271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79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46363" y="515219"/>
            <a:ext cx="83681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03</a:t>
            </a:r>
          </a:p>
          <a:p>
            <a:pPr algn="just"/>
            <a:r>
              <a:rPr lang="pt-BR" sz="2400" dirty="0" smtClean="0"/>
              <a:t>No </a:t>
            </a:r>
            <a:r>
              <a:rPr lang="pt-BR" sz="2400" dirty="0"/>
              <a:t>sistema a seguir, a massa do corpo A é </a:t>
            </a:r>
            <a:r>
              <a:rPr lang="pt-BR" sz="2400" dirty="0" smtClean="0"/>
              <a:t>11 kg </a:t>
            </a:r>
            <a:r>
              <a:rPr lang="pt-BR" sz="2400" dirty="0"/>
              <a:t>e o coeficiente de atrito estático entre esse corpo e a superfície de apoio é 0,5. Para que o sistema permaneça em equilíbrio, a maior massa que o corpo pode ter é:</a:t>
            </a:r>
          </a:p>
          <a:p>
            <a:r>
              <a:rPr lang="pt-BR" sz="2400" dirty="0" smtClean="0"/>
              <a:t>Dados</a:t>
            </a:r>
            <a:r>
              <a:rPr lang="pt-BR" sz="2400" dirty="0"/>
              <a:t>:</a:t>
            </a:r>
          </a:p>
          <a:p>
            <a:r>
              <a:rPr lang="pt-BR" sz="2400" dirty="0"/>
              <a:t>cos 37° = 0,8</a:t>
            </a:r>
          </a:p>
          <a:p>
            <a:r>
              <a:rPr lang="pt-BR" sz="2400" dirty="0" err="1"/>
              <a:t>sen</a:t>
            </a:r>
            <a:r>
              <a:rPr lang="pt-BR" sz="2400" dirty="0"/>
              <a:t> 37° = 0,6</a:t>
            </a:r>
          </a:p>
          <a:p>
            <a:r>
              <a:rPr lang="en-US" sz="2400" dirty="0"/>
              <a:t>a) 2 kg</a:t>
            </a:r>
            <a:endParaRPr lang="pt-BR" sz="2400" dirty="0"/>
          </a:p>
          <a:p>
            <a:r>
              <a:rPr lang="en-US" sz="2400" dirty="0"/>
              <a:t>b) 3 kg</a:t>
            </a:r>
            <a:endParaRPr lang="pt-BR" sz="2400" dirty="0"/>
          </a:p>
          <a:p>
            <a:r>
              <a:rPr lang="en-US" sz="2400" dirty="0"/>
              <a:t>c) 4 kg</a:t>
            </a:r>
            <a:endParaRPr lang="pt-BR" sz="2400" dirty="0"/>
          </a:p>
          <a:p>
            <a:r>
              <a:rPr lang="en-US" sz="2400" dirty="0"/>
              <a:t>d) 5 kg</a:t>
            </a:r>
            <a:endParaRPr lang="pt-BR" sz="2400" dirty="0"/>
          </a:p>
          <a:p>
            <a:pPr algn="just"/>
            <a:r>
              <a:rPr lang="pt-BR" sz="2400" dirty="0"/>
              <a:t>e) 6 kg</a:t>
            </a:r>
          </a:p>
          <a:p>
            <a:pPr algn="just"/>
            <a:endParaRPr lang="pt-BR" sz="24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695" y="2622838"/>
            <a:ext cx="4377938" cy="294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13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5" name="Retângulo 4"/>
          <p:cNvSpPr/>
          <p:nvPr/>
        </p:nvSpPr>
        <p:spPr>
          <a:xfrm>
            <a:off x="360218" y="501180"/>
            <a:ext cx="85067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04</a:t>
            </a:r>
          </a:p>
          <a:p>
            <a:pPr algn="just"/>
            <a:r>
              <a:rPr lang="pt-BR" sz="2400" dirty="0" smtClean="0"/>
              <a:t>No </a:t>
            </a:r>
            <a:r>
              <a:rPr lang="pt-BR" sz="2400" dirty="0"/>
              <a:t>circuito esquematizado, onde i=0,6 A, a força eletromotriz E </a:t>
            </a:r>
            <a:r>
              <a:rPr lang="pt-BR" sz="2400" dirty="0" smtClean="0"/>
              <a:t>vale:</a:t>
            </a:r>
          </a:p>
          <a:p>
            <a:r>
              <a:rPr lang="pt-BR" sz="2400" dirty="0"/>
              <a:t>a) 48 V</a:t>
            </a:r>
          </a:p>
          <a:p>
            <a:r>
              <a:rPr lang="pt-BR" sz="2400" dirty="0"/>
              <a:t>b) 36 V</a:t>
            </a:r>
          </a:p>
          <a:p>
            <a:r>
              <a:rPr lang="pt-BR" sz="2400" dirty="0"/>
              <a:t>c) 24 V</a:t>
            </a:r>
          </a:p>
          <a:p>
            <a:r>
              <a:rPr lang="pt-BR" sz="2400" dirty="0"/>
              <a:t>d) 12 V</a:t>
            </a:r>
          </a:p>
          <a:p>
            <a:r>
              <a:rPr lang="pt-BR" sz="2400" dirty="0"/>
              <a:t>e) 60 V</a:t>
            </a:r>
          </a:p>
          <a:p>
            <a:pPr algn="just"/>
            <a:endParaRPr lang="pt-BR" sz="2400" dirty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607" y="1639165"/>
            <a:ext cx="3883923" cy="261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4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87927" y="556690"/>
            <a:ext cx="82711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05</a:t>
            </a:r>
          </a:p>
          <a:p>
            <a:pPr algn="just"/>
            <a:r>
              <a:rPr lang="pt-BR" sz="2400" dirty="0" smtClean="0"/>
              <a:t>Na </a:t>
            </a:r>
            <a:r>
              <a:rPr lang="pt-BR" sz="2400" dirty="0"/>
              <a:t>estrutura representada, a barra homogênea AB pesa </a:t>
            </a:r>
            <a:r>
              <a:rPr lang="pt-BR" sz="2400" dirty="0" smtClean="0"/>
              <a:t>40 N </a:t>
            </a:r>
            <a:r>
              <a:rPr lang="pt-BR" sz="2400" dirty="0"/>
              <a:t>e é articulada em </a:t>
            </a:r>
            <a:r>
              <a:rPr lang="pt-BR" sz="2400" dirty="0" smtClean="0"/>
              <a:t>A. A </a:t>
            </a:r>
            <a:r>
              <a:rPr lang="pt-BR" sz="2400" dirty="0"/>
              <a:t>carga suspensa pesa </a:t>
            </a:r>
            <a:r>
              <a:rPr lang="pt-BR" sz="2400" dirty="0" smtClean="0"/>
              <a:t>60 N</a:t>
            </a:r>
            <a:r>
              <a:rPr lang="pt-BR" sz="2400" dirty="0"/>
              <a:t>. A tração no cabo vale</a:t>
            </a:r>
            <a:r>
              <a:rPr lang="pt-BR" sz="2400" dirty="0" smtClean="0"/>
              <a:t>:</a:t>
            </a:r>
          </a:p>
          <a:p>
            <a:r>
              <a:rPr lang="pt-BR" sz="2400" dirty="0"/>
              <a:t>a) 133,3 N</a:t>
            </a:r>
          </a:p>
          <a:p>
            <a:r>
              <a:rPr lang="pt-BR" sz="2400" dirty="0"/>
              <a:t>b) 33,3 N</a:t>
            </a:r>
          </a:p>
          <a:p>
            <a:r>
              <a:rPr lang="pt-BR" sz="2400" dirty="0"/>
              <a:t>c) 166,6 N</a:t>
            </a:r>
          </a:p>
          <a:p>
            <a:r>
              <a:rPr lang="pt-BR" sz="2400" dirty="0"/>
              <a:t>d) 66,6 N</a:t>
            </a:r>
          </a:p>
          <a:p>
            <a:r>
              <a:rPr lang="pt-BR" sz="2400" dirty="0"/>
              <a:t>e) 199,9 N</a:t>
            </a:r>
          </a:p>
          <a:p>
            <a:pPr algn="just"/>
            <a:endParaRPr lang="pt-BR" sz="24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881" y="2428874"/>
            <a:ext cx="4089763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8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87926" y="501411"/>
            <a:ext cx="83404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06</a:t>
            </a:r>
          </a:p>
          <a:p>
            <a:pPr algn="just"/>
            <a:r>
              <a:rPr lang="pt-BR" sz="2400" dirty="0" smtClean="0"/>
              <a:t>Dois </a:t>
            </a:r>
            <a:r>
              <a:rPr lang="pt-BR" sz="2400" dirty="0"/>
              <a:t>corpos A e B, de massas 16M e M, respectivamente, encontram-se no vácuo e estão separadas de uma certa distância. Observa-se que um outro corpo, de massa M, fica em repouso quando colocado no ponto P, conforme a figura. A razão x/y entre as distâncias indicadas é igual a</a:t>
            </a:r>
            <a:r>
              <a:rPr lang="pt-BR" sz="2400" dirty="0" smtClean="0"/>
              <a:t>:</a:t>
            </a:r>
          </a:p>
          <a:p>
            <a:r>
              <a:rPr lang="pt-BR" sz="2400" dirty="0"/>
              <a:t>a) 2</a:t>
            </a:r>
          </a:p>
          <a:p>
            <a:r>
              <a:rPr lang="pt-BR" sz="2400" dirty="0"/>
              <a:t>b) 4</a:t>
            </a:r>
          </a:p>
          <a:p>
            <a:r>
              <a:rPr lang="pt-BR" sz="2400" dirty="0"/>
              <a:t>c) 6</a:t>
            </a:r>
          </a:p>
          <a:p>
            <a:r>
              <a:rPr lang="pt-BR" sz="2400" dirty="0"/>
              <a:t>d) 8</a:t>
            </a:r>
          </a:p>
          <a:p>
            <a:r>
              <a:rPr lang="pt-BR" sz="2400" dirty="0"/>
              <a:t>e) 16</a:t>
            </a:r>
          </a:p>
          <a:p>
            <a:pPr algn="just"/>
            <a:endParaRPr lang="pt-BR" sz="24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1" y="3239572"/>
            <a:ext cx="3623525" cy="170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8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87927" y="487463"/>
            <a:ext cx="83127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07</a:t>
            </a:r>
          </a:p>
          <a:p>
            <a:pPr algn="just"/>
            <a:r>
              <a:rPr lang="pt-BR" sz="2400" dirty="0" smtClean="0"/>
              <a:t>O </a:t>
            </a:r>
            <a:r>
              <a:rPr lang="pt-BR" sz="2400" dirty="0"/>
              <a:t>condutor retilíneo muito longo indicado na figura é percorrido pela corrente </a:t>
            </a:r>
            <a:r>
              <a:rPr lang="pt-BR" sz="2400" dirty="0" smtClean="0"/>
              <a:t>I = 62,8A</a:t>
            </a:r>
            <a:r>
              <a:rPr lang="pt-BR" sz="2400" dirty="0"/>
              <a:t>. O valor da corrente I na espiral circular de raio R, a fim de que seja nulo o campo magnético resultante no centro O da mesma, será igual a</a:t>
            </a:r>
            <a:r>
              <a:rPr lang="pt-BR" sz="2400" dirty="0" smtClean="0"/>
              <a:t>:</a:t>
            </a:r>
          </a:p>
          <a:p>
            <a:r>
              <a:rPr lang="pt-BR" sz="2400" dirty="0"/>
              <a:t>a) nulo</a:t>
            </a:r>
          </a:p>
          <a:p>
            <a:r>
              <a:rPr lang="pt-BR" sz="2400" dirty="0"/>
              <a:t>b) 1A</a:t>
            </a:r>
          </a:p>
          <a:p>
            <a:r>
              <a:rPr lang="pt-BR" sz="2400" dirty="0"/>
              <a:t>c) 1000A</a:t>
            </a:r>
          </a:p>
          <a:p>
            <a:r>
              <a:rPr lang="pt-BR" sz="2400" dirty="0"/>
              <a:t>d) 100A</a:t>
            </a:r>
          </a:p>
          <a:p>
            <a:r>
              <a:rPr lang="pt-BR" sz="2400" dirty="0"/>
              <a:t>e) 10A</a:t>
            </a:r>
          </a:p>
          <a:p>
            <a:pPr algn="just"/>
            <a:r>
              <a:rPr lang="pt-BR" sz="2400" dirty="0" smtClean="0"/>
              <a:t> </a:t>
            </a:r>
            <a:endParaRPr lang="pt-BR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365" y="2733674"/>
            <a:ext cx="4233850" cy="284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9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60217" y="542927"/>
            <a:ext cx="83542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08</a:t>
            </a:r>
          </a:p>
          <a:p>
            <a:pPr algn="just"/>
            <a:r>
              <a:rPr lang="pt-BR" sz="2400" dirty="0" smtClean="0"/>
              <a:t>Um </a:t>
            </a:r>
            <a:r>
              <a:rPr lang="pt-BR" sz="2400" dirty="0"/>
              <a:t>bloco, com 140 kg de massa e 0,02 </a:t>
            </a:r>
            <a:r>
              <a:rPr lang="pt-BR" sz="2400" dirty="0" smtClean="0"/>
              <a:t>m</a:t>
            </a:r>
            <a:r>
              <a:rPr lang="pt-BR" sz="2400" baseline="30000" dirty="0" smtClean="0"/>
              <a:t>3</a:t>
            </a:r>
            <a:r>
              <a:rPr lang="pt-BR" sz="2400" dirty="0" smtClean="0"/>
              <a:t> </a:t>
            </a:r>
            <a:r>
              <a:rPr lang="pt-BR" sz="2400" dirty="0"/>
              <a:t>de volume, está imerso em água e suspenso por um conjunto de cordas e polias, de massa desprezível, como indica a figura a </a:t>
            </a:r>
            <a:r>
              <a:rPr lang="pt-BR" sz="2400" dirty="0" smtClean="0"/>
              <a:t>seguir. Dados</a:t>
            </a:r>
            <a:r>
              <a:rPr lang="pt-BR" sz="2400" dirty="0"/>
              <a:t>: massa específica da </a:t>
            </a:r>
            <a:r>
              <a:rPr lang="pt-BR" sz="2400" dirty="0" smtClean="0"/>
              <a:t>água = 1000 kg/m</a:t>
            </a:r>
            <a:r>
              <a:rPr lang="pt-BR" sz="2400" baseline="30000" dirty="0" smtClean="0"/>
              <a:t>3</a:t>
            </a:r>
            <a:r>
              <a:rPr lang="pt-BR" sz="2400" dirty="0" smtClean="0"/>
              <a:t>.</a:t>
            </a:r>
            <a:r>
              <a:rPr lang="pt-BR" sz="2400" dirty="0"/>
              <a:t> </a:t>
            </a:r>
            <a:r>
              <a:rPr lang="en-US" sz="2400" dirty="0" smtClean="0"/>
              <a:t>g </a:t>
            </a:r>
            <a:r>
              <a:rPr lang="en-US" sz="2400" dirty="0"/>
              <a:t>= 10 </a:t>
            </a:r>
            <a:r>
              <a:rPr lang="en-US" sz="2400" dirty="0" smtClean="0"/>
              <a:t>m/s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. </a:t>
            </a:r>
            <a:r>
              <a:rPr lang="pt-BR" sz="2400" dirty="0" smtClean="0"/>
              <a:t>A </a:t>
            </a:r>
            <a:r>
              <a:rPr lang="pt-BR" sz="2400" dirty="0"/>
              <a:t>intensidade da força </a:t>
            </a:r>
            <a:r>
              <a:rPr lang="pt-BR" sz="2400" dirty="0" smtClean="0"/>
              <a:t>F </a:t>
            </a:r>
            <a:r>
              <a:rPr lang="pt-BR" sz="2400" dirty="0"/>
              <a:t>que mantém o sistema em equilíbrio é igual a:</a:t>
            </a:r>
          </a:p>
          <a:p>
            <a:r>
              <a:rPr lang="pt-BR" sz="2400" dirty="0"/>
              <a:t>a) 600 N</a:t>
            </a:r>
          </a:p>
          <a:p>
            <a:r>
              <a:rPr lang="pt-BR" sz="2400" dirty="0"/>
              <a:t>b) 400 N</a:t>
            </a:r>
          </a:p>
          <a:p>
            <a:r>
              <a:rPr lang="pt-BR" sz="2400" dirty="0"/>
              <a:t>c) 300 N</a:t>
            </a:r>
          </a:p>
          <a:p>
            <a:r>
              <a:rPr lang="pt-BR" sz="2400" dirty="0"/>
              <a:t>d) 1200 N</a:t>
            </a:r>
          </a:p>
          <a:p>
            <a:r>
              <a:rPr lang="pt-BR" sz="2400" dirty="0"/>
              <a:t>e) 150 N</a:t>
            </a:r>
          </a:p>
          <a:p>
            <a:pPr algn="just"/>
            <a:endParaRPr lang="pt-BR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46" y="2955347"/>
            <a:ext cx="4007428" cy="2697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4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87926" y="584859"/>
            <a:ext cx="84789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09</a:t>
            </a:r>
          </a:p>
          <a:p>
            <a:pPr algn="just"/>
            <a:r>
              <a:rPr lang="pt-BR" sz="2400" dirty="0" smtClean="0"/>
              <a:t>Uma </a:t>
            </a:r>
            <a:r>
              <a:rPr lang="pt-BR" sz="2400" dirty="0"/>
              <a:t>corda de violão é mantida tensionada quando presa entre dois suportes fixos no laboratório. Posta a vibrar, verifica-se que a mais baixa </a:t>
            </a:r>
            <a:r>
              <a:rPr lang="pt-BR" sz="2400" dirty="0" smtClean="0"/>
              <a:t>frequência </a:t>
            </a:r>
            <a:r>
              <a:rPr lang="pt-BR" sz="2400" dirty="0"/>
              <a:t>em que se consegue estabelecer uma onda estacionária na corda é </a:t>
            </a:r>
            <a:r>
              <a:rPr lang="pt-BR" sz="2400" dirty="0" smtClean="0"/>
              <a:t>f</a:t>
            </a:r>
            <a:r>
              <a:rPr lang="pt-BR" sz="2400" baseline="-25000" dirty="0" smtClean="0"/>
              <a:t>0</a:t>
            </a:r>
            <a:r>
              <a:rPr lang="pt-BR" sz="2400" dirty="0" smtClean="0"/>
              <a:t> </a:t>
            </a:r>
            <a:r>
              <a:rPr lang="pt-BR" sz="2400" dirty="0"/>
              <a:t>= </a:t>
            </a:r>
            <a:r>
              <a:rPr lang="pt-BR" sz="2400" dirty="0" smtClean="0"/>
              <a:t>100 Hz</a:t>
            </a:r>
            <a:r>
              <a:rPr lang="pt-BR" sz="2400" dirty="0"/>
              <a:t>. Assim, qual das opções a seguir apresenta a sucessão completa das quatro próximas </a:t>
            </a:r>
            <a:r>
              <a:rPr lang="pt-BR" sz="2400" dirty="0" smtClean="0"/>
              <a:t>frequências </a:t>
            </a:r>
            <a:r>
              <a:rPr lang="pt-BR" sz="2400" dirty="0"/>
              <a:t>possíveis para ondas estacionárias na mesma corda?</a:t>
            </a:r>
          </a:p>
          <a:p>
            <a:pPr algn="just"/>
            <a:r>
              <a:rPr lang="pt-BR" sz="2400" dirty="0"/>
              <a:t>a) 150 Hz, 200 Hz, 250 Hz, 300 Hz</a:t>
            </a:r>
          </a:p>
          <a:p>
            <a:pPr algn="just"/>
            <a:r>
              <a:rPr lang="pt-BR" sz="2400" dirty="0"/>
              <a:t>b) 150 Hz, 250 Hz, 350 Hz, 450 Hz</a:t>
            </a:r>
          </a:p>
          <a:p>
            <a:pPr algn="just"/>
            <a:r>
              <a:rPr lang="pt-BR" sz="2400" dirty="0"/>
              <a:t>c) 200 Hz, 300 Hz, 400 Hz, 500 Hz</a:t>
            </a:r>
          </a:p>
          <a:p>
            <a:pPr algn="just"/>
            <a:r>
              <a:rPr lang="pt-BR" sz="2400" dirty="0"/>
              <a:t>d) 200 Hz, 400 Hz, 600 Hz, 800 Hz</a:t>
            </a:r>
          </a:p>
          <a:p>
            <a:pPr algn="just"/>
            <a:r>
              <a:rPr lang="pt-BR" sz="2400" dirty="0"/>
              <a:t>e) 300 Hz, 500 Hz, 700 Hz, 900 Hz</a:t>
            </a:r>
          </a:p>
        </p:txBody>
      </p:sp>
    </p:spTree>
    <p:extLst>
      <p:ext uri="{BB962C8B-B14F-4D97-AF65-F5344CB8AC3E}">
        <p14:creationId xmlns:p14="http://schemas.microsoft.com/office/powerpoint/2010/main" val="277350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5050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06443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5" name="Retângulo 4"/>
          <p:cNvSpPr/>
          <p:nvPr/>
        </p:nvSpPr>
        <p:spPr>
          <a:xfrm>
            <a:off x="415635" y="501456"/>
            <a:ext cx="824345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QUESTÃO 10</a:t>
            </a:r>
          </a:p>
          <a:p>
            <a:pPr algn="just"/>
            <a:r>
              <a:rPr lang="pt-BR" sz="2400" dirty="0" smtClean="0"/>
              <a:t>A </a:t>
            </a:r>
            <a:r>
              <a:rPr lang="pt-BR" sz="2400" dirty="0"/>
              <a:t>figura a seguir ilustra um espelho esférico côncavo E. Sobre o eixo principal estão indicados pontos </a:t>
            </a:r>
            <a:r>
              <a:rPr lang="pt-BR" sz="2400" dirty="0" smtClean="0"/>
              <a:t>equidistantes, </a:t>
            </a:r>
            <a:r>
              <a:rPr lang="pt-BR" sz="2400" dirty="0"/>
              <a:t>entre os quais se encontram o foco F e o centro da curvatura </a:t>
            </a:r>
            <a:r>
              <a:rPr lang="pt-BR" sz="2400" dirty="0" smtClean="0"/>
              <a:t>O. Se </a:t>
            </a:r>
            <a:r>
              <a:rPr lang="pt-BR" sz="2400" dirty="0"/>
              <a:t>um objeto real é colocado no ponto N, a imagem conjugada pelo espelho se formará no ponto</a:t>
            </a:r>
            <a:r>
              <a:rPr lang="pt-BR" sz="2400" dirty="0" smtClean="0"/>
              <a:t>:</a:t>
            </a:r>
          </a:p>
          <a:p>
            <a:r>
              <a:rPr lang="pt-BR" sz="2400" dirty="0"/>
              <a:t>a) M</a:t>
            </a:r>
          </a:p>
          <a:p>
            <a:r>
              <a:rPr lang="pt-BR" sz="2400" dirty="0"/>
              <a:t>b) Q</a:t>
            </a:r>
          </a:p>
          <a:p>
            <a:r>
              <a:rPr lang="pt-BR" sz="2400" dirty="0"/>
              <a:t>c) O</a:t>
            </a:r>
          </a:p>
          <a:p>
            <a:r>
              <a:rPr lang="pt-BR" sz="2400" dirty="0"/>
              <a:t>d) P</a:t>
            </a:r>
          </a:p>
          <a:p>
            <a:pPr algn="just"/>
            <a:r>
              <a:rPr lang="pt-BR" sz="2400" dirty="0" smtClean="0"/>
              <a:t>e) F</a:t>
            </a:r>
            <a:endParaRPr lang="pt-BR" sz="2400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481" y="2985655"/>
            <a:ext cx="3674225" cy="247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6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fc15e2525cf961ce450239c7362f69f4ab68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779</Words>
  <Application>Microsoft Office PowerPoint</Application>
  <PresentationFormat>Apresentação na tela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Be-a-Byte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Joao Antonio Carvalho</dc:creator>
  <cp:lastModifiedBy>paulino</cp:lastModifiedBy>
  <cp:revision>127</cp:revision>
  <dcterms:created xsi:type="dcterms:W3CDTF">2014-04-06T11:26:36Z</dcterms:created>
  <dcterms:modified xsi:type="dcterms:W3CDTF">2014-10-20T11:06:40Z</dcterms:modified>
</cp:coreProperties>
</file>