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</p:sld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</p:sldIdLst>
  <p:sldSz cx="9144000" cy="6858000" type="screen4x3"/>
  <p:notesSz cx="6858000" cy="9144000"/>
  <p:custDataLst>
    <p:tags r:id="rId1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523" autoAdjust="0"/>
  </p:normalViewPr>
  <p:slideViewPr>
    <p:cSldViewPr snapToGrid="0" snapToObjects="1">
      <p:cViewPr>
        <p:scale>
          <a:sx n="69" d="100"/>
          <a:sy n="69" d="100"/>
        </p:scale>
        <p:origin x="-14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3120E-7A7E-456C-8B92-9616650F56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E210A-2178-46D7-A9B0-889A1C109D3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938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8A02E-3E8E-44E1-A5E3-83DEADF259D7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8A45A-1893-44BB-8CB2-C0D4FA84A198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499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A9438-524F-4D56-A154-F92FB1B1E3F8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696F4-BA70-4965-BCED-66D743A556F2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22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719B2-2353-43CF-BB35-AF431BEAA767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60FE9-7D99-4BB8-8743-CB243C98E741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689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9440C-7067-4B70-9065-CD8CB407FFF8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D8F39-54AB-4111-AA68-E06CCBCE8047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891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AFD1F-84D1-4650-89B1-266C7556FC88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024C4-0D5E-4568-861C-A40031C9A8C2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471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7FF00-9989-4537-B2E4-9D20D081A88A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21783-95D6-445A-A850-56D5B66B7A4A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402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B0DDA-5419-4D9B-BDAD-04CA8099CDC7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25809-7697-4FA4-A27A-19CCFF67CDC0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255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7674C-5450-4059-8A05-A4D7EAD1EAA8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0CFF2-9C2F-4B05-A457-C8EE7E0EF761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696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C82B4-4F2B-442C-A7D6-0B4CA6A0E6F0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B424F-B715-471B-9CF2-D4CFE13DBA57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888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ADD73-9628-408C-8B5D-FD1B07BBE4C2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0D9CB-91B7-4266-8801-A4A44F652E2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44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fld id="{F4C6D973-9ED9-48D3-8991-1BEEEC3ABF6A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27/10/2014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fld id="{D5F91FF6-AFF6-4F12-821D-E33B90D1F9DE}" type="slidenum">
              <a:rPr lang="pt-BR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5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13485" y="44450"/>
            <a:ext cx="12065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201633" y="6402388"/>
            <a:ext cx="1665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Paulino Mourão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464878" y="6186488"/>
            <a:ext cx="15192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</a:t>
            </a:r>
          </a:p>
        </p:txBody>
      </p:sp>
      <p:sp>
        <p:nvSpPr>
          <p:cNvPr id="3" name="Retângulo 2"/>
          <p:cNvSpPr/>
          <p:nvPr/>
        </p:nvSpPr>
        <p:spPr>
          <a:xfrm>
            <a:off x="374073" y="474244"/>
            <a:ext cx="809105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/>
              <a:t>QUESTÃO 01 (EXAMES DO MEC)</a:t>
            </a:r>
            <a:endParaRPr lang="pt-BR" sz="2400" dirty="0"/>
          </a:p>
          <a:p>
            <a:pPr algn="just"/>
            <a:r>
              <a:rPr lang="pt-BR" sz="2400" dirty="0"/>
              <a:t>No fim do século XVIII, algumas unidades de medida na Europa eram definidas a partir das partes do corpo do rei de cada país: palmo, pé e polegada. Em 1875, foi criado o Sistema Métrico Decimal: centímetro, metro, quilômetro. Esse sistema hoje é utilizado em grande parte dos países. A criação desse novo sistema de medidas ocorreu, principalmente, por causa da:</a:t>
            </a:r>
          </a:p>
          <a:p>
            <a:pPr algn="just"/>
            <a:r>
              <a:rPr lang="pt-BR" sz="2400" dirty="0"/>
              <a:t>a) ausência de reis em vários países.</a:t>
            </a:r>
          </a:p>
          <a:p>
            <a:pPr algn="just"/>
            <a:r>
              <a:rPr lang="pt-BR" sz="2400" dirty="0"/>
              <a:t>b) necessidade de um padrão mundial de medidas.</a:t>
            </a:r>
          </a:p>
          <a:p>
            <a:pPr algn="just"/>
            <a:r>
              <a:rPr lang="pt-BR" sz="2400" dirty="0"/>
              <a:t>c) procura constante por revoluções tecnológicas.</a:t>
            </a:r>
          </a:p>
          <a:p>
            <a:pPr algn="just"/>
            <a:r>
              <a:rPr lang="pt-BR" sz="2400" dirty="0"/>
              <a:t>d) escassez de novos conhecimentos científicos.</a:t>
            </a:r>
          </a:p>
          <a:p>
            <a:pPr algn="just"/>
            <a:r>
              <a:rPr lang="pt-BR" sz="2400" dirty="0"/>
              <a:t>e) necessidade de um padrão imperial de medidas.</a:t>
            </a:r>
          </a:p>
        </p:txBody>
      </p:sp>
    </p:spTree>
    <p:extLst>
      <p:ext uri="{BB962C8B-B14F-4D97-AF65-F5344CB8AC3E}">
        <p14:creationId xmlns:p14="http://schemas.microsoft.com/office/powerpoint/2010/main" val="1960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13485" y="44450"/>
            <a:ext cx="12065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201633" y="6402388"/>
            <a:ext cx="1665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Paulino Mourão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464878" y="6186488"/>
            <a:ext cx="15192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</a:t>
            </a:r>
          </a:p>
        </p:txBody>
      </p:sp>
      <p:sp>
        <p:nvSpPr>
          <p:cNvPr id="3" name="Retângulo 2"/>
          <p:cNvSpPr/>
          <p:nvPr/>
        </p:nvSpPr>
        <p:spPr>
          <a:xfrm>
            <a:off x="402649" y="486473"/>
            <a:ext cx="832571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/>
              <a:t>QUESTÃO </a:t>
            </a:r>
            <a:r>
              <a:rPr lang="pt-BR" sz="2400" b="1" dirty="0" smtClean="0"/>
              <a:t>02</a:t>
            </a:r>
            <a:endParaRPr lang="pt-BR" sz="2400" dirty="0"/>
          </a:p>
          <a:p>
            <a:pPr algn="just"/>
            <a:r>
              <a:rPr lang="pt-BR" sz="2400" dirty="0"/>
              <a:t>Supondo que no Brasil cada família tenha em média um televisor, qual a ordem de grandeza do número de televisores nas residências brasileiras. Supondo a população brasileira como sendo 2,0. 10</a:t>
            </a:r>
            <a:r>
              <a:rPr lang="pt-BR" sz="2400" baseline="30000" dirty="0"/>
              <a:t>8</a:t>
            </a:r>
            <a:r>
              <a:rPr lang="pt-BR" sz="2400" dirty="0"/>
              <a:t> habitantes, e supondo 3 pessoas por família.</a:t>
            </a:r>
          </a:p>
          <a:p>
            <a:pPr algn="just"/>
            <a:r>
              <a:rPr lang="pt-BR" sz="2400" dirty="0"/>
              <a:t>a) 10</a:t>
            </a:r>
            <a:r>
              <a:rPr lang="pt-BR" sz="2400" baseline="30000" dirty="0"/>
              <a:t>5</a:t>
            </a:r>
            <a:endParaRPr lang="pt-BR" sz="2400" dirty="0"/>
          </a:p>
          <a:p>
            <a:pPr algn="just"/>
            <a:r>
              <a:rPr lang="pt-BR" sz="2400" dirty="0"/>
              <a:t>b) 10</a:t>
            </a:r>
            <a:r>
              <a:rPr lang="pt-BR" sz="2400" baseline="30000" dirty="0"/>
              <a:t>6</a:t>
            </a:r>
            <a:endParaRPr lang="pt-BR" sz="2400" dirty="0"/>
          </a:p>
          <a:p>
            <a:pPr algn="just"/>
            <a:r>
              <a:rPr lang="pt-BR" sz="2400" dirty="0"/>
              <a:t>c) 10</a:t>
            </a:r>
            <a:r>
              <a:rPr lang="pt-BR" sz="2400" baseline="30000" dirty="0"/>
              <a:t>7</a:t>
            </a:r>
            <a:endParaRPr lang="pt-BR" sz="2400" dirty="0"/>
          </a:p>
          <a:p>
            <a:pPr algn="just"/>
            <a:r>
              <a:rPr lang="pt-BR" sz="2400" dirty="0"/>
              <a:t>d) 10</a:t>
            </a:r>
            <a:r>
              <a:rPr lang="pt-BR" sz="2400" baseline="30000" dirty="0"/>
              <a:t>8</a:t>
            </a:r>
            <a:endParaRPr lang="pt-BR" sz="2400" dirty="0"/>
          </a:p>
          <a:p>
            <a:pPr algn="just"/>
            <a:r>
              <a:rPr lang="pt-BR" sz="2400" dirty="0"/>
              <a:t>e) 10</a:t>
            </a:r>
            <a:r>
              <a:rPr lang="pt-BR" sz="2400" baseline="30000" dirty="0"/>
              <a:t>9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55908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13485" y="44450"/>
            <a:ext cx="12065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201633" y="6402388"/>
            <a:ext cx="1665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Paulino Mourão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464878" y="6186488"/>
            <a:ext cx="15192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</a:t>
            </a:r>
          </a:p>
        </p:txBody>
      </p:sp>
      <p:sp>
        <p:nvSpPr>
          <p:cNvPr id="3" name="Retângulo 2"/>
          <p:cNvSpPr/>
          <p:nvPr/>
        </p:nvSpPr>
        <p:spPr>
          <a:xfrm>
            <a:off x="401782" y="488352"/>
            <a:ext cx="846513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/>
              <a:t>QUESTÃO </a:t>
            </a:r>
            <a:r>
              <a:rPr lang="pt-BR" sz="2400" b="1" dirty="0" smtClean="0"/>
              <a:t>03</a:t>
            </a:r>
            <a:endParaRPr lang="pt-BR" sz="2400" dirty="0"/>
          </a:p>
          <a:p>
            <a:pPr algn="just"/>
            <a:r>
              <a:rPr lang="pt-BR" sz="2400" dirty="0"/>
              <a:t>Dono de uma pizzaria que oferece serviço de entrega, Antônio pretende criar uma promoção: caso a entrega demore mais do que certo tempo, o cliente não pagaria nada. Ele sabe que os pedidos nunca demoram mais do que 10 minutos para ficar prontos e que os entregadores que farão a entrega deverão respeitar o limite de velocidade vigente na cidade e que a velocidade média dos entregadores é de 30 km/h. Além disso, sua promoção só é válida no seu bairro e ele sabe que, desse modo, seu cliente mais afastado estaria a 10 km de distância. Com isso, e utilizando seus conhecimentos de cinemática, Antônio concluiu que o tempo limite de entrega estipulado na promoção para que todos os possíveis clientes sejam atendidos deverá ser de, no mínimo:</a:t>
            </a:r>
          </a:p>
          <a:p>
            <a:pPr algn="just"/>
            <a:r>
              <a:rPr lang="pt-BR" sz="2400" dirty="0" smtClean="0"/>
              <a:t>a) 10 minutos             b</a:t>
            </a:r>
            <a:r>
              <a:rPr lang="pt-BR" sz="2400" dirty="0"/>
              <a:t>) 20 </a:t>
            </a:r>
            <a:r>
              <a:rPr lang="pt-BR" sz="2400" dirty="0" smtClean="0"/>
              <a:t>minutos              c</a:t>
            </a:r>
            <a:r>
              <a:rPr lang="pt-BR" sz="2400" dirty="0"/>
              <a:t>) 30 </a:t>
            </a:r>
            <a:r>
              <a:rPr lang="pt-BR" sz="2400" dirty="0" smtClean="0"/>
              <a:t>minutos</a:t>
            </a:r>
          </a:p>
          <a:p>
            <a:pPr algn="just"/>
            <a:r>
              <a:rPr lang="pt-BR" sz="2400" dirty="0" smtClean="0"/>
              <a:t>d</a:t>
            </a:r>
            <a:r>
              <a:rPr lang="pt-BR" sz="2400" dirty="0"/>
              <a:t>) 40 </a:t>
            </a:r>
            <a:r>
              <a:rPr lang="pt-BR" sz="2400" dirty="0" smtClean="0"/>
              <a:t>minutos             e</a:t>
            </a:r>
            <a:r>
              <a:rPr lang="pt-BR" sz="2400" dirty="0"/>
              <a:t>) 50 minutos</a:t>
            </a:r>
          </a:p>
        </p:txBody>
      </p:sp>
    </p:spTree>
    <p:extLst>
      <p:ext uri="{BB962C8B-B14F-4D97-AF65-F5344CB8AC3E}">
        <p14:creationId xmlns:p14="http://schemas.microsoft.com/office/powerpoint/2010/main" val="317936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13485" y="44450"/>
            <a:ext cx="12065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201633" y="6402388"/>
            <a:ext cx="1665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Paulino Mourão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464878" y="6186488"/>
            <a:ext cx="15192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</a:t>
            </a:r>
          </a:p>
        </p:txBody>
      </p:sp>
      <p:sp>
        <p:nvSpPr>
          <p:cNvPr id="3" name="Retângulo 2"/>
          <p:cNvSpPr/>
          <p:nvPr/>
        </p:nvSpPr>
        <p:spPr>
          <a:xfrm>
            <a:off x="374073" y="515219"/>
            <a:ext cx="838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/>
              <a:t>QUESTÃO </a:t>
            </a:r>
            <a:r>
              <a:rPr lang="pt-BR" sz="2400" b="1" dirty="0" smtClean="0"/>
              <a:t>04 </a:t>
            </a:r>
            <a:r>
              <a:rPr lang="pt-BR" sz="2400" b="1" dirty="0"/>
              <a:t>(EXAMES DO MEC)</a:t>
            </a:r>
            <a:endParaRPr lang="pt-BR" sz="2400" dirty="0"/>
          </a:p>
          <a:p>
            <a:pPr algn="just"/>
            <a:r>
              <a:rPr lang="pt-BR" sz="2400" dirty="0"/>
              <a:t>João quer viajar de trem desde a estação Brás em São Paulo até a estação de Jundiaí, no mesmo estado. Ele procurou na Internet e encontrou no sítio da companhia de trem a informação que consta no quadro abaixo.</a:t>
            </a:r>
          </a:p>
        </p:txBody>
      </p:sp>
      <p:pic>
        <p:nvPicPr>
          <p:cNvPr id="6" name="Imagem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260" y="2396908"/>
            <a:ext cx="3095625" cy="3914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679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13485" y="44450"/>
            <a:ext cx="12065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201633" y="6402388"/>
            <a:ext cx="1665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Paulino Mourão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464878" y="6186488"/>
            <a:ext cx="15192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</a:t>
            </a:r>
          </a:p>
        </p:txBody>
      </p:sp>
      <p:sp>
        <p:nvSpPr>
          <p:cNvPr id="3" name="Retângulo 2"/>
          <p:cNvSpPr/>
          <p:nvPr/>
        </p:nvSpPr>
        <p:spPr>
          <a:xfrm>
            <a:off x="388793" y="501825"/>
            <a:ext cx="828415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/>
              <a:t>Nota: Este roteiro de viagem é gerado de forma automática, de acordo com as estações informadas. O tempo estimado de viagem é baseado no regime normal de operação, e não leva em conta fatos eventuais que possam gerar atrasos.</a:t>
            </a:r>
            <a:endParaRPr lang="pt-BR" sz="2400" dirty="0"/>
          </a:p>
          <a:p>
            <a:pPr algn="just"/>
            <a:r>
              <a:rPr lang="pt-BR" sz="2400" dirty="0"/>
              <a:t>Em um período de regime normal de operação, sendo a distância entre as duas estações igual a 120 km, o valor aproximado do módulo da velocidade média desenvolvida no percurso é de</a:t>
            </a:r>
            <a:br>
              <a:rPr lang="pt-BR" sz="2400" dirty="0"/>
            </a:br>
            <a:r>
              <a:rPr lang="pt-BR" sz="2400" dirty="0"/>
              <a:t>a) 75 km/h</a:t>
            </a:r>
          </a:p>
          <a:p>
            <a:pPr algn="just"/>
            <a:r>
              <a:rPr lang="pt-BR" sz="2400" dirty="0"/>
              <a:t>b) 65 km/h</a:t>
            </a:r>
          </a:p>
          <a:p>
            <a:pPr algn="just"/>
            <a:r>
              <a:rPr lang="pt-BR" sz="2400" dirty="0"/>
              <a:t>c) 55 km/h</a:t>
            </a:r>
          </a:p>
          <a:p>
            <a:pPr algn="just"/>
            <a:r>
              <a:rPr lang="pt-BR" sz="2400" dirty="0"/>
              <a:t>d) 50 km/h</a:t>
            </a:r>
          </a:p>
          <a:p>
            <a:pPr algn="just"/>
            <a:r>
              <a:rPr lang="pt-BR" sz="2400" dirty="0"/>
              <a:t>e) 45 km/h</a:t>
            </a:r>
          </a:p>
        </p:txBody>
      </p:sp>
    </p:spTree>
    <p:extLst>
      <p:ext uri="{BB962C8B-B14F-4D97-AF65-F5344CB8AC3E}">
        <p14:creationId xmlns:p14="http://schemas.microsoft.com/office/powerpoint/2010/main" val="24385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13485" y="44450"/>
            <a:ext cx="12065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201633" y="6402388"/>
            <a:ext cx="1665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Paulino Mourão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464878" y="6186488"/>
            <a:ext cx="15192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</a:t>
            </a:r>
          </a:p>
        </p:txBody>
      </p:sp>
      <p:sp>
        <p:nvSpPr>
          <p:cNvPr id="3" name="Retângulo 2"/>
          <p:cNvSpPr/>
          <p:nvPr/>
        </p:nvSpPr>
        <p:spPr>
          <a:xfrm>
            <a:off x="361085" y="515680"/>
            <a:ext cx="83534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/>
              <a:t>QUESTÃO </a:t>
            </a:r>
            <a:r>
              <a:rPr lang="pt-BR" sz="2400" b="1" dirty="0" smtClean="0"/>
              <a:t>05 </a:t>
            </a:r>
            <a:r>
              <a:rPr lang="pt-BR" sz="2400" b="1" dirty="0"/>
              <a:t>(EXAMES DO MEC)</a:t>
            </a:r>
            <a:endParaRPr lang="pt-BR" sz="2400" dirty="0"/>
          </a:p>
          <a:p>
            <a:pPr algn="just"/>
            <a:r>
              <a:rPr lang="pt-BR" sz="2400" dirty="0"/>
              <a:t>Sabe-se que o tempo que um motorista leva para pôr os pés no freio, a partir do instante em que ele vê um acontecimento (tempo de reação), é de, aproximadamente, 0,70 </a:t>
            </a:r>
            <a:r>
              <a:rPr lang="pt-BR" sz="2400" dirty="0" smtClean="0"/>
              <a:t>segundos. Se </a:t>
            </a:r>
            <a:r>
              <a:rPr lang="pt-BR" sz="2400" dirty="0"/>
              <a:t>um carro está trafegando numa avenida a 108 km/h (igual a 30m/s), apenas nesse intervalo de tempo de reação do motorista o carro percorrerá uma distância de, aproximadamente?</a:t>
            </a:r>
          </a:p>
          <a:p>
            <a:pPr algn="just"/>
            <a:r>
              <a:rPr lang="pt-BR" sz="2400" dirty="0"/>
              <a:t>a) 2,78 m</a:t>
            </a:r>
          </a:p>
          <a:p>
            <a:pPr algn="just"/>
            <a:r>
              <a:rPr lang="pt-BR" sz="2400" dirty="0"/>
              <a:t>b) 10,0 m</a:t>
            </a:r>
          </a:p>
          <a:p>
            <a:pPr algn="just"/>
            <a:r>
              <a:rPr lang="pt-BR" sz="2400" dirty="0"/>
              <a:t>c) 19,5 m</a:t>
            </a:r>
          </a:p>
          <a:p>
            <a:pPr algn="just"/>
            <a:r>
              <a:rPr lang="pt-BR" sz="2400" dirty="0"/>
              <a:t>d) 70,0 m</a:t>
            </a:r>
          </a:p>
          <a:p>
            <a:pPr algn="just"/>
            <a:r>
              <a:rPr lang="pt-BR" sz="2400" dirty="0"/>
              <a:t>e) 75,0 m</a:t>
            </a:r>
          </a:p>
        </p:txBody>
      </p:sp>
    </p:spTree>
    <p:extLst>
      <p:ext uri="{BB962C8B-B14F-4D97-AF65-F5344CB8AC3E}">
        <p14:creationId xmlns:p14="http://schemas.microsoft.com/office/powerpoint/2010/main" val="300169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13485" y="44450"/>
            <a:ext cx="12065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201633" y="6402388"/>
            <a:ext cx="1665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Paulino Mourão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464878" y="6186488"/>
            <a:ext cx="15192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</a:t>
            </a:r>
          </a:p>
        </p:txBody>
      </p:sp>
      <p:sp>
        <p:nvSpPr>
          <p:cNvPr id="7" name="Retângulo 6"/>
          <p:cNvSpPr/>
          <p:nvPr/>
        </p:nvSpPr>
        <p:spPr>
          <a:xfrm>
            <a:off x="370501" y="487278"/>
            <a:ext cx="834400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/>
              <a:t>QUESTÃO </a:t>
            </a:r>
            <a:r>
              <a:rPr lang="pt-BR" sz="2400" b="1" dirty="0" smtClean="0"/>
              <a:t>06 </a:t>
            </a:r>
            <a:r>
              <a:rPr lang="pt-BR" sz="2400" b="1" dirty="0"/>
              <a:t>(EXAMES DO MEC</a:t>
            </a:r>
            <a:r>
              <a:rPr lang="pt-BR" sz="2400" b="1" dirty="0" smtClean="0"/>
              <a:t>)</a:t>
            </a:r>
          </a:p>
          <a:p>
            <a:pPr algn="just"/>
            <a:endParaRPr lang="pt-BR" sz="2400" b="1" dirty="0"/>
          </a:p>
          <a:p>
            <a:pPr algn="just"/>
            <a:endParaRPr lang="pt-BR" sz="2400" b="1" dirty="0" smtClean="0"/>
          </a:p>
          <a:p>
            <a:pPr algn="just"/>
            <a:endParaRPr lang="pt-BR" sz="2400" b="1" dirty="0" smtClean="0"/>
          </a:p>
          <a:p>
            <a:pPr algn="just"/>
            <a:r>
              <a:rPr lang="pt-BR" sz="2400" dirty="0" smtClean="0"/>
              <a:t>Em </a:t>
            </a:r>
            <a:r>
              <a:rPr lang="pt-BR" sz="2400" dirty="0"/>
              <a:t>uma cidade, o sistema de abastecimento de água foi projetado usando uma grande caixa-d'água e funciona atendendo com eficiência a todos os consumidores. Com a construção de um novo conjunto habitacional em um nível 3 m mais alto em relação ao plano da cidade, a distribuidora de água só poderá atender à nova ligação do conjunto se: </a:t>
            </a:r>
          </a:p>
          <a:p>
            <a:pPr algn="just"/>
            <a:r>
              <a:rPr lang="pt-BR" sz="2400" dirty="0"/>
              <a:t>a) aumentar o volume da caixa-d’água e diminuir a sua altura.</a:t>
            </a:r>
          </a:p>
          <a:p>
            <a:pPr algn="just"/>
            <a:r>
              <a:rPr lang="pt-BR" sz="2400" dirty="0"/>
              <a:t>b) a altura da caixa-d’água for superior à do conjunto.</a:t>
            </a:r>
          </a:p>
          <a:p>
            <a:pPr algn="just"/>
            <a:r>
              <a:rPr lang="pt-BR" sz="2400" dirty="0"/>
              <a:t>c) aumentar o volume da caixa-d’água mantendo sua altura. </a:t>
            </a:r>
            <a:br>
              <a:rPr lang="pt-BR" sz="2400" dirty="0"/>
            </a:br>
            <a:r>
              <a:rPr lang="pt-BR" sz="2400" dirty="0"/>
              <a:t>d) a altura da caixa-d’água ficar a mesma.</a:t>
            </a:r>
          </a:p>
          <a:p>
            <a:pPr algn="just"/>
            <a:r>
              <a:rPr lang="pt-BR" sz="2400" dirty="0"/>
              <a:t>e) a altura da caixa-d’água for inferior à do conjunto.</a:t>
            </a:r>
          </a:p>
          <a:p>
            <a:pPr algn="just"/>
            <a:endParaRPr lang="pt-BR" sz="2400" dirty="0"/>
          </a:p>
        </p:txBody>
      </p:sp>
      <p:pic>
        <p:nvPicPr>
          <p:cNvPr id="12" name="Imagem 1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220" y="1013546"/>
            <a:ext cx="4841299" cy="926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904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13485" y="44450"/>
            <a:ext cx="12065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201633" y="6402388"/>
            <a:ext cx="1665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Paulino Mourão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464878" y="6186488"/>
            <a:ext cx="15192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</a:t>
            </a:r>
          </a:p>
        </p:txBody>
      </p:sp>
      <p:sp>
        <p:nvSpPr>
          <p:cNvPr id="3" name="Retângulo 2"/>
          <p:cNvSpPr/>
          <p:nvPr/>
        </p:nvSpPr>
        <p:spPr>
          <a:xfrm>
            <a:off x="347230" y="515633"/>
            <a:ext cx="820102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/>
              <a:t>QUESTÃO </a:t>
            </a:r>
            <a:r>
              <a:rPr lang="pt-BR" sz="2400" b="1" dirty="0" smtClean="0"/>
              <a:t>07 </a:t>
            </a:r>
            <a:r>
              <a:rPr lang="pt-BR" sz="2400" b="1" dirty="0"/>
              <a:t>(EXAMES DO MEC)</a:t>
            </a:r>
            <a:endParaRPr lang="pt-BR" sz="2400" dirty="0"/>
          </a:p>
          <a:p>
            <a:pPr algn="just"/>
            <a:r>
              <a:rPr lang="pt-BR" sz="2400" dirty="0"/>
              <a:t>Usamos muitos produtos na forma de spray, como inseticidas, desodorantes, tintas, vernizes etc. Depois de algum tempo de uso, quando “apertamos” o spray e não sai mais nada, podemos afirmar que:</a:t>
            </a:r>
          </a:p>
          <a:p>
            <a:pPr algn="just"/>
            <a:r>
              <a:rPr lang="pt-BR" sz="2400" dirty="0"/>
              <a:t>a) a pressão no interior da lata é menor que a do exterior. </a:t>
            </a:r>
          </a:p>
          <a:p>
            <a:pPr algn="just"/>
            <a:r>
              <a:rPr lang="pt-BR" sz="2400" dirty="0"/>
              <a:t>b) a pressão no interior da lata é igual à do exterior. </a:t>
            </a:r>
          </a:p>
          <a:p>
            <a:pPr algn="just"/>
            <a:r>
              <a:rPr lang="pt-BR" sz="2400" dirty="0"/>
              <a:t>c) a pressão no interior da lata é maior que a do exterior. </a:t>
            </a:r>
          </a:p>
          <a:p>
            <a:pPr algn="just"/>
            <a:r>
              <a:rPr lang="pt-BR" sz="2400" dirty="0"/>
              <a:t>d) não há pressão no interior da lata.</a:t>
            </a:r>
          </a:p>
          <a:p>
            <a:pPr algn="just"/>
            <a:r>
              <a:rPr lang="pt-BR" sz="2400" dirty="0"/>
              <a:t>e) a pressão no interior da lata é extremamente maior que a do exterior. </a:t>
            </a:r>
          </a:p>
        </p:txBody>
      </p:sp>
    </p:spTree>
    <p:extLst>
      <p:ext uri="{BB962C8B-B14F-4D97-AF65-F5344CB8AC3E}">
        <p14:creationId xmlns:p14="http://schemas.microsoft.com/office/powerpoint/2010/main" val="371984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13485" y="44450"/>
            <a:ext cx="12065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201633" y="6402388"/>
            <a:ext cx="1665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Paulino Mourão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464878" y="6186488"/>
            <a:ext cx="15192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</a:t>
            </a:r>
          </a:p>
        </p:txBody>
      </p:sp>
      <p:sp>
        <p:nvSpPr>
          <p:cNvPr id="3" name="Retângulo 2"/>
          <p:cNvSpPr/>
          <p:nvPr/>
        </p:nvSpPr>
        <p:spPr>
          <a:xfrm>
            <a:off x="402649" y="543158"/>
            <a:ext cx="829800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/>
              <a:t>QUESTÃO </a:t>
            </a:r>
            <a:r>
              <a:rPr lang="pt-BR" sz="2400" b="1" dirty="0" smtClean="0"/>
              <a:t>08 </a:t>
            </a:r>
            <a:r>
              <a:rPr lang="pt-BR" sz="2400" b="1" dirty="0"/>
              <a:t>(ENEM – 2006)</a:t>
            </a:r>
            <a:endParaRPr lang="pt-BR" sz="2400" dirty="0"/>
          </a:p>
          <a:p>
            <a:pPr algn="just"/>
            <a:r>
              <a:rPr lang="pt-BR" sz="2400" dirty="0"/>
              <a:t>No Brasil, verifica-se que a Lua, quando está na fase cheia, nasce por volta das 18 horas e se põe por volta das 6 horas. Na fase nova, ocorre o inverso: a Lua nasce às 6 horas e se põe às 18 horas, aproximadamente. Nas fases crescente e minguante, ela nasce e se põe em horários intermediários. Sendo assim, a Lua na fase ilustrada na figura acima poderá ser observada no ponto mais alto de sua trajetória no céu por volta de</a:t>
            </a:r>
            <a:r>
              <a:rPr lang="pt-BR" sz="2400" dirty="0" smtClean="0"/>
              <a:t>:</a:t>
            </a:r>
          </a:p>
          <a:p>
            <a:pPr algn="just"/>
            <a:r>
              <a:rPr lang="pt-BR" sz="2400" dirty="0"/>
              <a:t>a) meia-noite.</a:t>
            </a:r>
          </a:p>
          <a:p>
            <a:pPr algn="just"/>
            <a:r>
              <a:rPr lang="pt-BR" sz="2400" dirty="0"/>
              <a:t>b) três horas da madrugada.</a:t>
            </a:r>
          </a:p>
          <a:p>
            <a:pPr algn="just"/>
            <a:r>
              <a:rPr lang="pt-BR" sz="2400" dirty="0"/>
              <a:t>c) nove horas da manhã.</a:t>
            </a:r>
          </a:p>
          <a:p>
            <a:pPr algn="just"/>
            <a:r>
              <a:rPr lang="pt-BR" sz="2400" dirty="0"/>
              <a:t>d) meio-dia.</a:t>
            </a:r>
          </a:p>
          <a:p>
            <a:pPr algn="just"/>
            <a:r>
              <a:rPr lang="pt-BR" sz="2400" dirty="0"/>
              <a:t>e) seis horas da tarde</a:t>
            </a:r>
            <a:r>
              <a:rPr lang="pt-BR" sz="2400" dirty="0" smtClean="0"/>
              <a:t>.</a:t>
            </a:r>
            <a:endParaRPr lang="pt-BR" sz="2400" dirty="0"/>
          </a:p>
        </p:txBody>
      </p:sp>
      <p:pic>
        <p:nvPicPr>
          <p:cNvPr id="6" name="Imagem 5" descr="http://s3.amazonaws.com/magoo/ABAAAAhCAAH-5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293" y="3782291"/>
            <a:ext cx="1783340" cy="13577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976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13485" y="44450"/>
            <a:ext cx="12065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Física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201633" y="6402388"/>
            <a:ext cx="1665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pt-B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Paulino Mourão</a:t>
            </a:r>
            <a:endParaRPr lang="pt-B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464878" y="6186488"/>
            <a:ext cx="15192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pt-B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</a:t>
            </a:r>
          </a:p>
        </p:txBody>
      </p:sp>
      <p:sp>
        <p:nvSpPr>
          <p:cNvPr id="7" name="Retângulo 6"/>
          <p:cNvSpPr/>
          <p:nvPr/>
        </p:nvSpPr>
        <p:spPr>
          <a:xfrm>
            <a:off x="401781" y="488251"/>
            <a:ext cx="831272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/>
              <a:t>QUESTÃO </a:t>
            </a:r>
            <a:r>
              <a:rPr lang="pt-BR" sz="2400" b="1" dirty="0" smtClean="0"/>
              <a:t>09 </a:t>
            </a:r>
            <a:r>
              <a:rPr lang="pt-BR" sz="2400" b="1" dirty="0"/>
              <a:t>(EXAMES DO MEC)</a:t>
            </a:r>
            <a:endParaRPr lang="pt-BR" sz="2400" dirty="0"/>
          </a:p>
          <a:p>
            <a:pPr algn="just"/>
            <a:r>
              <a:rPr lang="pt-BR" sz="2400" dirty="0"/>
              <a:t>Quando um objeto é iluminado, ele absorve algumas cores do espectro da luz incidente e reflete outras. A cor com que o objeto é visto será determinada pelas cores que ele reflete. Baseado no exposto acima, analise as afirmações abaixo:</a:t>
            </a:r>
          </a:p>
          <a:p>
            <a:pPr algn="just"/>
            <a:r>
              <a:rPr lang="pt-BR" sz="2400" dirty="0" smtClean="0"/>
              <a:t>I</a:t>
            </a:r>
            <a:r>
              <a:rPr lang="pt-BR" sz="2400" dirty="0"/>
              <a:t>. Um objeto branco iluminado com uma luz verde reflete a cor azul.</a:t>
            </a:r>
          </a:p>
          <a:p>
            <a:pPr algn="just"/>
            <a:r>
              <a:rPr lang="pt-BR" sz="2400" dirty="0"/>
              <a:t>II. Um objeto vermelho iluminado com uma luz branca reflete a cor vermelha.</a:t>
            </a:r>
          </a:p>
          <a:p>
            <a:pPr algn="just"/>
            <a:r>
              <a:rPr lang="pt-BR" sz="2400" dirty="0"/>
              <a:t>III. Um objeto preto é aquele que absorve todas as cores.</a:t>
            </a:r>
          </a:p>
          <a:p>
            <a:pPr algn="just"/>
            <a:r>
              <a:rPr lang="pt-BR" sz="2400" dirty="0"/>
              <a:t>IV. Um objeto de vidro transparente azul tem essa cor porque reflete todas as cores.</a:t>
            </a:r>
          </a:p>
          <a:p>
            <a:pPr algn="just"/>
            <a:r>
              <a:rPr lang="pt-BR" sz="2400" dirty="0" smtClean="0"/>
              <a:t>As </a:t>
            </a:r>
            <a:r>
              <a:rPr lang="pt-BR" sz="2400" dirty="0"/>
              <a:t>afirmativas corretas são:</a:t>
            </a:r>
          </a:p>
          <a:p>
            <a:pPr algn="just"/>
            <a:r>
              <a:rPr lang="pt-BR" sz="2400" dirty="0"/>
              <a:t>a) I e </a:t>
            </a:r>
            <a:r>
              <a:rPr lang="pt-BR" sz="2400" dirty="0" smtClean="0"/>
              <a:t>II          b</a:t>
            </a:r>
            <a:r>
              <a:rPr lang="pt-BR" sz="2400" dirty="0"/>
              <a:t>) I e </a:t>
            </a:r>
            <a:r>
              <a:rPr lang="pt-BR" sz="2400" dirty="0" smtClean="0"/>
              <a:t>III          c</a:t>
            </a:r>
            <a:r>
              <a:rPr lang="pt-BR" sz="2400" dirty="0"/>
              <a:t>) II e </a:t>
            </a:r>
            <a:r>
              <a:rPr lang="pt-BR" sz="2400" dirty="0" smtClean="0"/>
              <a:t>III          d</a:t>
            </a:r>
            <a:r>
              <a:rPr lang="pt-BR" sz="2400" dirty="0"/>
              <a:t>) III e IV</a:t>
            </a:r>
          </a:p>
        </p:txBody>
      </p:sp>
    </p:spTree>
    <p:extLst>
      <p:ext uri="{BB962C8B-B14F-4D97-AF65-F5344CB8AC3E}">
        <p14:creationId xmlns:p14="http://schemas.microsoft.com/office/powerpoint/2010/main" val="277770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fc216156b45ce06020ce7ea33da20663588d5"/>
</p:tagLst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</TotalTime>
  <Words>1105</Words>
  <Application>Microsoft Office PowerPoint</Application>
  <PresentationFormat>Apresentação na tela (4:3)</PresentationFormat>
  <Paragraphs>94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Be-a-Byte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Joao Antonio Carvalho</dc:creator>
  <cp:lastModifiedBy>paulino</cp:lastModifiedBy>
  <cp:revision>126</cp:revision>
  <dcterms:created xsi:type="dcterms:W3CDTF">2014-04-06T11:26:36Z</dcterms:created>
  <dcterms:modified xsi:type="dcterms:W3CDTF">2014-10-27T12:23:05Z</dcterms:modified>
</cp:coreProperties>
</file>