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37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242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7185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3778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4463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0828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98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18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245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26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794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DA15C-37E6-492B-9869-809AD8F19CAA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315B5-3C96-41BE-92AA-7A72A8583B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20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/>
          <a:lstStyle/>
          <a:p>
            <a:r>
              <a:rPr lang="pt-BR" dirty="0" smtClean="0"/>
              <a:t>QUESTÃO  - 01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ítulo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827584" y="1412776"/>
                <a:ext cx="7416824" cy="4752528"/>
              </a:xfrm>
            </p:spPr>
            <p:txBody>
              <a:bodyPr>
                <a:normAutofit fontScale="92500"/>
              </a:bodyPr>
              <a:lstStyle/>
              <a:p>
                <a:pPr lvl="0" algn="just"/>
                <a:r>
                  <a:rPr lang="pt-BR" dirty="0" smtClean="0">
                    <a:solidFill>
                      <a:schemeClr val="tx1"/>
                    </a:solidFill>
                  </a:rPr>
                  <a:t>Considere  </a:t>
                </a:r>
                <a:r>
                  <a:rPr lang="pt-BR" dirty="0">
                    <a:solidFill>
                      <a:schemeClr val="tx1"/>
                    </a:solidFill>
                  </a:rPr>
                  <a:t>uma função com domínio real dada </a:t>
                </a:r>
                <a:r>
                  <a:rPr lang="pt-BR" dirty="0" smtClean="0">
                    <a:solidFill>
                      <a:schemeClr val="tx1"/>
                    </a:solidFill>
                  </a:rPr>
                  <a:t>por   </a:t>
                </a:r>
                <a:r>
                  <a:rPr lang="pt-BR" dirty="0" smtClean="0">
                    <a:solidFill>
                      <a:schemeClr val="tx1"/>
                    </a:solidFill>
                  </a:rPr>
                  <a:t>                                              .      </a:t>
                </a:r>
                <a:r>
                  <a:rPr lang="pt-BR" dirty="0" smtClean="0">
                    <a:solidFill>
                      <a:schemeClr val="tx1"/>
                    </a:solidFill>
                  </a:rPr>
                  <a:t>Obtenha </a:t>
                </a:r>
                <a:r>
                  <a:rPr lang="pt-BR" dirty="0" smtClean="0">
                    <a:solidFill>
                      <a:schemeClr val="tx1"/>
                    </a:solidFill>
                  </a:rPr>
                  <a:t>o</a:t>
                </a:r>
              </a:p>
              <a:p>
                <a:pPr lvl="0" algn="just"/>
                <a:r>
                  <a:rPr lang="pt-BR" dirty="0" smtClean="0">
                    <a:solidFill>
                      <a:schemeClr val="tx1"/>
                    </a:solidFill>
                  </a:rPr>
                  <a:t> </a:t>
                </a:r>
                <a:r>
                  <a:rPr lang="pt-BR" dirty="0">
                    <a:solidFill>
                      <a:schemeClr val="tx1"/>
                    </a:solidFill>
                  </a:rPr>
                  <a:t>valor de </a:t>
                </a:r>
                <a:r>
                  <a:rPr lang="pt-BR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BR" i="1"/>
                      <m:t>𝑓</m:t>
                    </m:r>
                    <m:d>
                      <m:dPr>
                        <m:ctrlPr>
                          <a:rPr lang="pt-BR" i="1"/>
                        </m:ctrlPr>
                      </m:dPr>
                      <m:e>
                        <m:r>
                          <a:rPr lang="pt-BR"/>
                          <m:t>−2</m:t>
                        </m:r>
                      </m:e>
                    </m:d>
                  </m:oMath>
                </a14:m>
                <a:r>
                  <a:rPr lang="pt-BR" dirty="0" smtClean="0">
                    <a:solidFill>
                      <a:schemeClr val="tx1"/>
                    </a:solidFill>
                  </a:rPr>
                  <a:t>       </a:t>
                </a:r>
                <a:endParaRPr lang="pt-BR" dirty="0">
                  <a:solidFill>
                    <a:schemeClr val="tx1"/>
                  </a:solidFill>
                </a:endParaRPr>
              </a:p>
              <a:p>
                <a:endParaRPr lang="pt-BR" dirty="0" smtClean="0"/>
              </a:p>
              <a:p>
                <a:pPr algn="just"/>
                <a:r>
                  <a:rPr lang="pt-BR" dirty="0"/>
                  <a:t> </a:t>
                </a:r>
              </a:p>
              <a:p>
                <a:endParaRPr lang="pt-BR" dirty="0"/>
              </a:p>
            </p:txBody>
          </p:sp>
        </mc:Choice>
        <mc:Fallback>
          <p:sp>
            <p:nvSpPr>
              <p:cNvPr id="3" name="Subtítul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827584" y="1412776"/>
                <a:ext cx="7416824" cy="4752528"/>
              </a:xfrm>
              <a:blipFill rotWithShape="1">
                <a:blip r:embed="rId2"/>
                <a:stretch>
                  <a:fillRect l="-1974" t="-1540" r="-18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1916830"/>
            <a:ext cx="3168351" cy="621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65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- 02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lvl="0"/>
                <a:r>
                  <a:rPr lang="pt-BR" dirty="0" smtClean="0"/>
                  <a:t>Seja P o único número natural que é primo par. Sendo    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𝑓</m:t>
                    </m:r>
                    <m:r>
                      <a:rPr lang="pt-BR">
                        <a:latin typeface="Cambria Math"/>
                      </a:rPr>
                      <m:t>(</m:t>
                    </m:r>
                    <m:r>
                      <a:rPr lang="pt-BR" i="1">
                        <a:latin typeface="Cambria Math"/>
                      </a:rPr>
                      <m:t>𝑥</m:t>
                    </m:r>
                    <m:r>
                      <a:rPr lang="pt-BR"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pt-BR">
                                <a:latin typeface="Cambria Math"/>
                              </a:rPr>
                              <m:t>0,25</m:t>
                            </m:r>
                          </m:e>
                        </m:d>
                      </m:e>
                      <m:sup>
                        <m:r>
                          <a:rPr lang="pt-BR">
                            <a:latin typeface="Cambria Math"/>
                          </a:rPr>
                          <m:t>−</m:t>
                        </m:r>
                        <m:r>
                          <a:rPr lang="pt-BR" i="1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pt-BR">
                        <a:latin typeface="Cambria Math"/>
                      </a:rPr>
                      <m:t>−</m:t>
                    </m:r>
                    <m:r>
                      <a:rPr lang="pt-BR" i="1">
                        <a:latin typeface="Cambria Math"/>
                      </a:rPr>
                      <m:t>𝑥</m:t>
                    </m:r>
                    <m:r>
                      <a:rPr lang="pt-BR">
                        <a:latin typeface="Cambria Math"/>
                      </a:rPr>
                      <m:t>+4</m:t>
                    </m:r>
                  </m:oMath>
                </a14:m>
                <a:r>
                  <a:rPr lang="pt-BR" dirty="0" smtClean="0"/>
                  <a:t>                                       podemos concluir que o valor de     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ctrlPr>
                          <a:rPr lang="pt-BR" i="1">
                            <a:latin typeface="Cambria Math"/>
                          </a:rPr>
                        </m:ctrlPr>
                      </m:dPr>
                      <m:e>
                        <m:r>
                          <a:rPr lang="pt-BR" i="1">
                            <a:latin typeface="Cambria Math"/>
                          </a:rPr>
                          <m:t>𝑓</m:t>
                        </m:r>
                        <m:r>
                          <a:rPr lang="pt-BR">
                            <a:latin typeface="Cambria Math"/>
                          </a:rPr>
                          <m:t>(</m:t>
                        </m:r>
                        <m:r>
                          <a:rPr lang="pt-BR" i="1">
                            <a:latin typeface="Cambria Math"/>
                          </a:rPr>
                          <m:t>𝑃</m:t>
                        </m:r>
                      </m:e>
                    </m:d>
                  </m:oMath>
                </a14:m>
                <a:r>
                  <a:rPr lang="pt-BR" dirty="0" smtClean="0"/>
                  <a:t>        é: </a:t>
                </a:r>
              </a:p>
              <a:p>
                <a:pPr marL="0" lvl="0" indent="0">
                  <a:buNone/>
                </a:pPr>
                <a:r>
                  <a:rPr lang="pt-BR" dirty="0" smtClean="0"/>
                  <a:t>a. 13</a:t>
                </a:r>
              </a:p>
              <a:p>
                <a:pPr marL="0" lvl="0" indent="0">
                  <a:buNone/>
                </a:pPr>
                <a:r>
                  <a:rPr lang="pt-BR" dirty="0" smtClean="0"/>
                  <a:t>b. 17</a:t>
                </a:r>
              </a:p>
              <a:p>
                <a:pPr marL="0" lvl="0" indent="0">
                  <a:buNone/>
                </a:pPr>
                <a:r>
                  <a:rPr lang="pt-BR" dirty="0" smtClean="0"/>
                  <a:t>c. 18</a:t>
                </a:r>
              </a:p>
              <a:p>
                <a:pPr marL="0" lvl="0" indent="0">
                  <a:buNone/>
                </a:pPr>
                <a:r>
                  <a:rPr lang="pt-BR" dirty="0" smtClean="0"/>
                  <a:t>d. 19</a:t>
                </a:r>
              </a:p>
              <a:p>
                <a:pPr marL="0" lvl="0" indent="0">
                  <a:buNone/>
                </a:pPr>
                <a:r>
                  <a:rPr lang="pt-BR" dirty="0" smtClean="0"/>
                  <a:t>e. 21</a:t>
                </a:r>
              </a:p>
              <a:p>
                <a:pPr marL="0" indent="0">
                  <a:buNone/>
                </a:pPr>
                <a:r>
                  <a:rPr lang="pt-BR" dirty="0" smtClean="0"/>
                  <a:t> </a:t>
                </a:r>
              </a:p>
              <a:p>
                <a:pPr marL="0" indent="0">
                  <a:buNone/>
                </a:pP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33" t="-2022" r="-325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745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-03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40768"/>
                <a:ext cx="8579296" cy="5328592"/>
              </a:xfrm>
            </p:spPr>
            <p:txBody>
              <a:bodyPr>
                <a:normAutofit fontScale="85000" lnSpcReduction="10000"/>
              </a:bodyPr>
              <a:lstStyle/>
              <a:p>
                <a:pPr marL="0" lvl="0" indent="0">
                  <a:buNone/>
                </a:pPr>
                <a:r>
                  <a:rPr lang="pt-BR" dirty="0"/>
                  <a:t>Seja a função </a:t>
                </a:r>
                <a:r>
                  <a:rPr lang="pt-BR" dirty="0" smtClean="0"/>
                  <a:t>      de                          definida </a:t>
                </a:r>
                <a:r>
                  <a:rPr lang="pt-BR" dirty="0"/>
                  <a:t>por </a:t>
                </a:r>
                <a:r>
                  <a:rPr lang="pt-BR" dirty="0" smtClean="0"/>
                  <a:t>                      </a:t>
                </a:r>
              </a:p>
              <a:p>
                <a:pPr lvl="0"/>
                <a:endParaRPr lang="pt-BR" dirty="0"/>
              </a:p>
              <a:p>
                <a:pPr marL="0" lvl="0" indent="0">
                  <a:buNone/>
                </a:pPr>
                <a:r>
                  <a:rPr lang="pt-BR" dirty="0" smtClean="0"/>
                  <a:t>                                         </a:t>
                </a:r>
              </a:p>
              <a:p>
                <a:pPr marL="0" lvl="0" indent="0">
                  <a:buNone/>
                </a:pPr>
                <a:r>
                  <a:rPr lang="pt-BR" dirty="0" smtClean="0"/>
                  <a:t>Qual </a:t>
                </a:r>
                <a:r>
                  <a:rPr lang="pt-BR" dirty="0"/>
                  <a:t>o elemento do domínio que tem imagem </a:t>
                </a:r>
                <a:r>
                  <a:rPr lang="pt-BR" dirty="0" smtClean="0"/>
                  <a:t>3</a:t>
                </a:r>
                <a:r>
                  <a:rPr lang="pt-BR" dirty="0"/>
                  <a:t>? </a:t>
                </a:r>
              </a:p>
              <a:p>
                <a:pPr marL="0" lvl="0" indent="0">
                  <a:buNone/>
                </a:pPr>
                <a:r>
                  <a:rPr lang="pt-BR" dirty="0" smtClean="0"/>
                  <a:t>a. 4</a:t>
                </a:r>
                <a:endParaRPr lang="pt-BR" dirty="0"/>
              </a:p>
              <a:p>
                <a:pPr marL="0" lvl="0" indent="0">
                  <a:buNone/>
                </a:pPr>
                <a:r>
                  <a:rPr lang="pt-BR" dirty="0" smtClean="0"/>
                  <a:t>b. </a:t>
                </a:r>
                <a:r>
                  <a:rPr lang="pt-BR" smtClean="0"/>
                  <a:t>10</a:t>
                </a:r>
                <a:endParaRPr lang="pt-BR" dirty="0"/>
              </a:p>
              <a:p>
                <a:pPr marL="0" lvl="0" indent="0">
                  <a:buNone/>
                </a:pPr>
                <a:r>
                  <a:rPr lang="pt-BR" dirty="0" smtClean="0"/>
                  <a:t>c. 6</a:t>
                </a:r>
                <a:endParaRPr lang="pt-BR" dirty="0"/>
              </a:p>
              <a:p>
                <a:pPr marL="0" lvl="0" indent="0">
                  <a:buNone/>
                </a:pPr>
                <a:r>
                  <a:rPr lang="pt-BR" dirty="0" smtClean="0"/>
                  <a:t>d. – </a:t>
                </a:r>
                <a:r>
                  <a:rPr lang="pt-BR" dirty="0"/>
                  <a:t>6 </a:t>
                </a:r>
              </a:p>
              <a:p>
                <a:pPr marL="0" lvl="0" indent="0">
                  <a:buNone/>
                </a:pPr>
                <a:r>
                  <a:rPr lang="pt-BR" dirty="0" smtClean="0"/>
                  <a:t>e. </a:t>
                </a:r>
                <a14:m>
                  <m:oMath xmlns:m="http://schemas.openxmlformats.org/officeDocument/2006/math">
                    <m:r>
                      <a:rPr lang="pt-BR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BR" i="1">
                            <a:latin typeface="Cambria Math"/>
                          </a:rPr>
                        </m:ctrlPr>
                      </m:fPr>
                      <m:num>
                        <m:r>
                          <a:rPr lang="pt-BR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BR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dirty="0" smtClean="0"/>
                  <a:t> </a:t>
                </a:r>
                <a:endParaRPr lang="pt-BR" dirty="0"/>
              </a:p>
              <a:p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40768"/>
                <a:ext cx="8579296" cy="5328592"/>
              </a:xfrm>
              <a:blipFill rotWithShape="1">
                <a:blip r:embed="rId2"/>
                <a:stretch>
                  <a:fillRect l="-1279" t="-17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171" y="1340768"/>
            <a:ext cx="1465877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340768"/>
            <a:ext cx="319340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705" y="1772816"/>
            <a:ext cx="1806404" cy="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482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QUESTÃO -04</a:t>
            </a:r>
            <a:br>
              <a:rPr lang="pt-BR" dirty="0" smtClean="0"/>
            </a:b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lvl="0"/>
                <a:r>
                  <a:rPr lang="pt-BR" dirty="0"/>
                  <a:t>Considerando  funções com domínios reais dadas por </a:t>
                </a:r>
                <a:r>
                  <a:rPr lang="pt-BR" dirty="0" smtClean="0"/>
                  <a:t>                                      , faça o que se pede:</a:t>
                </a:r>
              </a:p>
              <a:p>
                <a:pPr lvl="0"/>
                <a:endParaRPr lang="pt-BR" dirty="0"/>
              </a:p>
              <a:p>
                <a:pPr marL="0" lvl="0" indent="0">
                  <a:buNone/>
                </a:pPr>
                <a:endParaRPr lang="pt-BR" dirty="0" smtClean="0"/>
              </a:p>
              <a:p>
                <a:pPr marL="0" lvl="0" indent="0">
                  <a:buNone/>
                </a:pPr>
                <a:endParaRPr lang="pt-BR" dirty="0"/>
              </a:p>
              <a:p>
                <a:pPr marL="514350" lvl="0" indent="-514350">
                  <a:buAutoNum type="alphaLcPeriod"/>
                </a:pPr>
                <a:r>
                  <a:rPr lang="pt-BR" dirty="0" smtClean="0"/>
                  <a:t>Qual </a:t>
                </a:r>
                <a:r>
                  <a:rPr lang="pt-BR" dirty="0"/>
                  <a:t>é o valor </a:t>
                </a:r>
                <a:r>
                  <a:rPr lang="pt-BR" dirty="0" smtClean="0"/>
                  <a:t>de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begChr m:val=""/>
                            <m:ctrlPr>
                              <a:rPr lang="pt-BR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pt-BR" i="1">
                                <a:latin typeface="Cambria Math"/>
                              </a:rPr>
                              <m:t>𝑓</m:t>
                            </m:r>
                            <m:r>
                              <a:rPr lang="pt-BR">
                                <a:latin typeface="Cambria Math"/>
                              </a:rPr>
                              <m:t>(0)+</m:t>
                            </m:r>
                            <m:r>
                              <a:rPr lang="pt-BR" i="1">
                                <a:latin typeface="Cambria Math"/>
                              </a:rPr>
                              <m:t>𝑔</m:t>
                            </m:r>
                            <m:r>
                              <a:rPr lang="pt-BR">
                                <a:latin typeface="Cambria Math"/>
                              </a:rPr>
                              <m:t>(−1</m:t>
                            </m:r>
                          </m:e>
                        </m:d>
                      </m:num>
                      <m:den>
                        <m:d>
                          <m:dPr>
                            <m:begChr m:val=""/>
                            <m:ctrlPr>
                              <a:rPr lang="pt-BR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pt-BR" i="1">
                                <a:latin typeface="Cambria Math"/>
                              </a:rPr>
                              <m:t>𝑓</m:t>
                            </m:r>
                            <m:r>
                              <a:rPr lang="pt-BR">
                                <a:latin typeface="Cambria Math"/>
                              </a:rPr>
                              <m:t>(1</m:t>
                            </m:r>
                          </m:e>
                        </m:d>
                      </m:den>
                    </m:f>
                  </m:oMath>
                </a14:m>
                <a:r>
                  <a:rPr lang="pt-BR" dirty="0" smtClean="0"/>
                  <a:t> ?</a:t>
                </a:r>
              </a:p>
              <a:p>
                <a:pPr marL="0" lv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r>
                  <a:rPr lang="pt-BR" dirty="0" smtClean="0"/>
                  <a:t>b. </a:t>
                </a:r>
                <a:r>
                  <a:rPr lang="pt-BR" dirty="0"/>
                  <a:t> </a:t>
                </a:r>
                <a:r>
                  <a:rPr lang="pt-BR" dirty="0" smtClean="0"/>
                  <a:t>Qual </a:t>
                </a:r>
                <a:r>
                  <a:rPr lang="pt-BR" dirty="0"/>
                  <a:t>o valor de 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ctrlPr>
                          <a:rPr lang="pt-BR" i="1">
                            <a:latin typeface="Cambria Math"/>
                          </a:rPr>
                        </m:ctrlPr>
                      </m:dPr>
                      <m:e>
                        <m:r>
                          <a:rPr lang="pt-BR" i="1">
                            <a:latin typeface="Cambria Math"/>
                          </a:rPr>
                          <m:t>𝑓</m:t>
                        </m:r>
                        <m:r>
                          <a:rPr lang="pt-BR">
                            <a:latin typeface="Cambria Math"/>
                          </a:rPr>
                          <m:t>(</m:t>
                        </m:r>
                        <m:r>
                          <a:rPr lang="pt-BR" i="1">
                            <a:latin typeface="Cambria Math"/>
                          </a:rPr>
                          <m:t>𝑥</m:t>
                        </m:r>
                        <m:r>
                          <a:rPr lang="pt-BR">
                            <a:latin typeface="Cambria Math"/>
                          </a:rPr>
                          <m:t>)=</m:t>
                        </m:r>
                        <m:r>
                          <a:rPr lang="pt-BR" i="1">
                            <a:latin typeface="Cambria Math"/>
                          </a:rPr>
                          <m:t>𝑔</m:t>
                        </m:r>
                        <m:r>
                          <a:rPr lang="pt-BR">
                            <a:latin typeface="Cambria Math"/>
                          </a:rPr>
                          <m:t>(</m:t>
                        </m:r>
                        <m:r>
                          <a:rPr lang="pt-BR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dirty="0" smtClean="0"/>
                  <a:t> </a:t>
                </a:r>
                <a:r>
                  <a:rPr lang="pt-BR" dirty="0"/>
                  <a:t>tal que ?</a:t>
                </a:r>
              </a:p>
              <a:p>
                <a:pPr marL="0" indent="0">
                  <a:buNone/>
                </a:pPr>
                <a:r>
                  <a:rPr lang="pt-BR" dirty="0"/>
                  <a:t> </a:t>
                </a:r>
              </a:p>
              <a:p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4" t="-3504" r="-16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3154798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6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-05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4713387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pt-BR" dirty="0"/>
              <a:t>Sabe-se que o preço a ser pago por uma corrida de táxi inclui uma parcela fixa, que é denominada bandeirada, e uma parcela variável, que é função da distância </a:t>
            </a:r>
            <a:r>
              <a:rPr lang="pt-BR" dirty="0" smtClean="0"/>
              <a:t>percorrida</a:t>
            </a:r>
            <a:r>
              <a:rPr lang="pt-BR" dirty="0"/>
              <a:t>. Se o preço da bandeirada é R$ 3,60 e o quilômetro rodado é 0,96, a distância percorrida por um passageiro que pagou R$ 18,00, para ir de sua casa ao </a:t>
            </a:r>
            <a:r>
              <a:rPr lang="pt-BR" i="1" dirty="0"/>
              <a:t>shopping</a:t>
            </a:r>
            <a:r>
              <a:rPr lang="pt-BR" dirty="0"/>
              <a:t>, é de: </a:t>
            </a:r>
            <a:endParaRPr lang="pt-BR" dirty="0" smtClean="0"/>
          </a:p>
          <a:p>
            <a:pPr marL="0" lvl="0" indent="0">
              <a:buNone/>
            </a:pPr>
            <a:endParaRPr lang="pt-BR" dirty="0"/>
          </a:p>
          <a:p>
            <a:pPr marL="0" lvl="0" indent="0" algn="just">
              <a:buNone/>
            </a:pPr>
            <a:r>
              <a:rPr lang="pt-BR" dirty="0" smtClean="0"/>
              <a:t>a. 25 </a:t>
            </a:r>
            <a:r>
              <a:rPr lang="pt-BR" dirty="0"/>
              <a:t>Km</a:t>
            </a:r>
          </a:p>
          <a:p>
            <a:pPr marL="0" lvl="0" indent="0">
              <a:buNone/>
            </a:pPr>
            <a:r>
              <a:rPr lang="pt-BR" dirty="0" smtClean="0"/>
              <a:t>b. 5 </a:t>
            </a:r>
            <a:r>
              <a:rPr lang="pt-BR" dirty="0"/>
              <a:t>Km</a:t>
            </a:r>
          </a:p>
          <a:p>
            <a:pPr marL="0" lvl="0" indent="0">
              <a:buNone/>
            </a:pPr>
            <a:r>
              <a:rPr lang="pt-BR" dirty="0" smtClean="0"/>
              <a:t>c. 20 </a:t>
            </a:r>
            <a:r>
              <a:rPr lang="pt-BR" dirty="0"/>
              <a:t>Km</a:t>
            </a:r>
          </a:p>
          <a:p>
            <a:pPr marL="0" lvl="0" indent="0">
              <a:buNone/>
            </a:pPr>
            <a:r>
              <a:rPr lang="pt-BR" dirty="0" smtClean="0"/>
              <a:t>d. 10 </a:t>
            </a:r>
            <a:r>
              <a:rPr lang="pt-BR" dirty="0"/>
              <a:t>Km</a:t>
            </a:r>
          </a:p>
          <a:p>
            <a:pPr marL="0" lvl="0" indent="0">
              <a:buNone/>
            </a:pPr>
            <a:r>
              <a:rPr lang="pt-BR" dirty="0" smtClean="0"/>
              <a:t>e. 15 </a:t>
            </a:r>
            <a:r>
              <a:rPr lang="pt-BR" dirty="0"/>
              <a:t>Km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3978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pt-BR" dirty="0" smtClean="0"/>
              <a:t>QUESTÃO -06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70962"/>
            <a:ext cx="5904655" cy="3196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80" y="4293096"/>
            <a:ext cx="5264433" cy="2564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74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-07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78497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57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-08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ço Reservado para Conteúdo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pt-BR" dirty="0"/>
                  <a:t>Sejam os pontos  </a:t>
                </a:r>
                <a:r>
                  <a:rPr lang="pt-BR" dirty="0" smtClean="0"/>
                  <a:t>                                dois </a:t>
                </a:r>
                <a:r>
                  <a:rPr lang="pt-BR" dirty="0"/>
                  <a:t>pares ordenados iguais. Então, pode-se concluir que o valor de</a:t>
                </a:r>
                <a:r>
                  <a:rPr lang="pt-BR" dirty="0" smtClean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pt-BR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dirty="0"/>
                  <a:t>  é:</a:t>
                </a:r>
              </a:p>
              <a:p>
                <a:pPr marL="0" indent="0">
                  <a:buNone/>
                </a:pPr>
                <a:r>
                  <a:rPr lang="pt-BR" dirty="0"/>
                  <a:t> </a:t>
                </a:r>
              </a:p>
              <a:p>
                <a:endParaRPr lang="pt-BR" dirty="0"/>
              </a:p>
            </p:txBody>
          </p:sp>
        </mc:Choice>
        <mc:Fallback xmlns="">
          <p:sp>
            <p:nvSpPr>
              <p:cNvPr id="4" name="Espaço Reservado para Conteúdo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 r="-15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08258"/>
            <a:ext cx="2880320" cy="496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4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- 09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A empresa deverá pagar por essa venda, para esse vendedor, a quantia de: </a:t>
            </a:r>
          </a:p>
          <a:p>
            <a:endParaRPr lang="pt-BR" dirty="0"/>
          </a:p>
        </p:txBody>
      </p:sp>
      <p:pic>
        <p:nvPicPr>
          <p:cNvPr id="8" name="Imagem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8064896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770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- 10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600200"/>
                <a:ext cx="8640960" cy="4525963"/>
              </a:xfrm>
            </p:spPr>
            <p:txBody>
              <a:bodyPr>
                <a:normAutofit fontScale="85000" lnSpcReduction="20000"/>
              </a:bodyPr>
              <a:lstStyle/>
              <a:p>
                <a:pPr marL="0" lvl="0" indent="0" algn="just">
                  <a:buNone/>
                </a:pPr>
                <a:r>
                  <a:rPr lang="pt-BR" dirty="0" smtClean="0"/>
                  <a:t>A </a:t>
                </a:r>
                <a:r>
                  <a:rPr lang="pt-BR" dirty="0"/>
                  <a:t>distância entre os pontos onde a reta </a:t>
                </a:r>
                <a:r>
                  <a:rPr lang="pt-BR" b="1" dirty="0"/>
                  <a:t>s, </a:t>
                </a:r>
                <a:r>
                  <a:rPr lang="pt-BR" dirty="0"/>
                  <a:t>formada pelos pontos que satisfazem a </a:t>
                </a:r>
                <a:r>
                  <a:rPr lang="pt-BR" dirty="0" smtClean="0"/>
                  <a:t>equação </a:t>
                </a:r>
                <a14:m>
                  <m:oMath xmlns:m="http://schemas.openxmlformats.org/officeDocument/2006/math">
                    <m:r>
                      <a:rPr lang="pt-BR" i="1"/>
                      <m:t>𝑦</m:t>
                    </m:r>
                    <m:r>
                      <a:rPr lang="pt-BR"/>
                      <m:t>=4</m:t>
                    </m:r>
                    <m:r>
                      <a:rPr lang="pt-BR" i="1"/>
                      <m:t>𝑥</m:t>
                    </m:r>
                    <m:r>
                      <a:rPr lang="pt-BR"/>
                      <m:t>+2</m:t>
                    </m:r>
                  </m:oMath>
                </a14:m>
                <a:r>
                  <a:rPr lang="pt-BR" dirty="0" smtClean="0"/>
                  <a:t>, corta </a:t>
                </a:r>
                <a:r>
                  <a:rPr lang="pt-BR" dirty="0"/>
                  <a:t>a bissetriz dos quadrantes </a:t>
                </a:r>
                <a:r>
                  <a:rPr lang="pt-BR" dirty="0" smtClean="0"/>
                  <a:t>ímpares </a:t>
                </a:r>
                <a:r>
                  <a:rPr lang="pt-BR" dirty="0"/>
                  <a:t>e o eixo das </a:t>
                </a:r>
                <a:r>
                  <a:rPr lang="pt-BR" dirty="0" smtClean="0"/>
                  <a:t>ordenadas, </a:t>
                </a:r>
                <a:r>
                  <a:rPr lang="pt-BR" dirty="0"/>
                  <a:t>é igual a</a:t>
                </a:r>
                <a:r>
                  <a:rPr lang="pt-BR" dirty="0" smtClean="0"/>
                  <a:t>:</a:t>
                </a:r>
              </a:p>
              <a:p>
                <a:pPr marL="514350" lvl="0" indent="-514350" algn="just">
                  <a:buAutoNum type="alphaLcPeriod"/>
                </a:pPr>
                <a14:m>
                  <m:oMath xmlns:m="http://schemas.openxmlformats.org/officeDocument/2006/math">
                    <m:r>
                      <a:rPr lang="pt-BR"/>
                      <m:t>2</m:t>
                    </m:r>
                    <m:rad>
                      <m:radPr>
                        <m:degHide m:val="on"/>
                        <m:ctrlPr>
                          <a:rPr lang="pt-BR" i="1"/>
                        </m:ctrlPr>
                      </m:radPr>
                      <m:deg/>
                      <m:e>
                        <m:r>
                          <a:rPr lang="pt-BR" b="0" i="1" smtClean="0">
                            <a:latin typeface="Cambria Math"/>
                          </a:rPr>
                          <m:t>17</m:t>
                        </m:r>
                      </m:e>
                    </m:rad>
                  </m:oMath>
                </a14:m>
                <a:endParaRPr lang="pt-BR" dirty="0" smtClean="0"/>
              </a:p>
              <a:p>
                <a:pPr marL="514350" lvl="0" indent="-514350" algn="just">
                  <a:buAutoNum type="alphaL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/>
                        </m:ctrlPr>
                      </m:fPr>
                      <m:num>
                        <m:r>
                          <a:rPr lang="pt-BR"/>
                          <m:t>2</m:t>
                        </m:r>
                        <m:rad>
                          <m:radPr>
                            <m:degHide m:val="on"/>
                            <m:ctrlPr>
                              <a:rPr lang="pt-BR" i="1"/>
                            </m:ctrlPr>
                          </m:radPr>
                          <m:deg/>
                          <m:e>
                            <m:r>
                              <a:rPr lang="pt-BR"/>
                              <m:t>5</m:t>
                            </m:r>
                          </m:e>
                        </m:rad>
                      </m:num>
                      <m:den>
                        <m:r>
                          <a:rPr lang="pt-BR"/>
                          <m:t>3</m:t>
                        </m:r>
                      </m:den>
                    </m:f>
                  </m:oMath>
                </a14:m>
                <a:endParaRPr lang="pt-BR" dirty="0" smtClean="0"/>
              </a:p>
              <a:p>
                <a:pPr marL="514350" lvl="0" indent="-514350" algn="just">
                  <a:buAutoNum type="alphaL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/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BR"/>
                            </m:ctrlPr>
                          </m:radPr>
                          <m:deg/>
                          <m:e>
                            <m:r>
                              <a:rPr lang="pt-BR"/>
                              <m:t>5</m:t>
                            </m:r>
                          </m:e>
                        </m:rad>
                      </m:num>
                      <m:den>
                        <m:r>
                          <a:rPr lang="pt-BR"/>
                          <m:t>3</m:t>
                        </m:r>
                      </m:den>
                    </m:f>
                  </m:oMath>
                </a14:m>
                <a:endParaRPr lang="pt-BR" dirty="0" smtClean="0"/>
              </a:p>
              <a:p>
                <a:pPr marL="514350" lvl="0" indent="-514350" algn="just">
                  <a:buAutoNum type="alphaL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/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BR"/>
                            </m:ctrlPr>
                          </m:radPr>
                          <m:deg/>
                          <m:e>
                            <m:r>
                              <a:rPr lang="pt-BR" b="0" i="0" smtClean="0">
                                <a:latin typeface="Cambria Math"/>
                              </a:rPr>
                              <m:t>17</m:t>
                            </m:r>
                          </m:e>
                        </m:rad>
                      </m:num>
                      <m:den>
                        <m:r>
                          <a:rPr lang="pt-BR"/>
                          <m:t>2</m:t>
                        </m:r>
                      </m:den>
                    </m:f>
                  </m:oMath>
                </a14:m>
                <a:endParaRPr lang="pt-BR" dirty="0" smtClean="0"/>
              </a:p>
              <a:p>
                <a:pPr marL="514350" lvl="0" indent="-514350" algn="just">
                  <a:buAutoNum type="alphaL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/>
                        </m:ctrlPr>
                      </m:fPr>
                      <m:num>
                        <m:r>
                          <a:rPr lang="pt-BR"/>
                          <m:t>2</m:t>
                        </m:r>
                        <m:rad>
                          <m:radPr>
                            <m:degHide m:val="on"/>
                            <m:ctrlPr>
                              <a:rPr lang="pt-BR" i="1"/>
                            </m:ctrlPr>
                          </m:radPr>
                          <m:deg/>
                          <m:e>
                            <m:r>
                              <a:rPr lang="pt-BR"/>
                              <m:t>17</m:t>
                            </m:r>
                          </m:e>
                        </m:rad>
                      </m:num>
                      <m:den>
                        <m:r>
                          <a:rPr lang="pt-BR"/>
                          <m:t>3</m:t>
                        </m:r>
                      </m:den>
                    </m:f>
                  </m:oMath>
                </a14:m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600200"/>
                <a:ext cx="8640960" cy="4525963"/>
              </a:xfrm>
              <a:blipFill rotWithShape="1">
                <a:blip r:embed="rId2"/>
                <a:stretch>
                  <a:fillRect l="-1269" t="-2695" r="-13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tângulo 3"/>
          <p:cNvSpPr/>
          <p:nvPr/>
        </p:nvSpPr>
        <p:spPr>
          <a:xfrm>
            <a:off x="3909799" y="4211796"/>
            <a:ext cx="2678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21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- 11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t-BR" dirty="0" smtClean="0"/>
                  <a:t>Uma função </a:t>
                </a:r>
                <a14:m>
                  <m:oMath xmlns:m="http://schemas.openxmlformats.org/officeDocument/2006/math">
                    <m:r>
                      <a:rPr lang="pt-BR" i="1"/>
                      <m:t>𝑓</m:t>
                    </m:r>
                  </m:oMath>
                </a14:m>
                <a:r>
                  <a:rPr lang="pt-BR" dirty="0" smtClean="0"/>
                  <a:t>, com domínio nos números reais, é definida pela lei                     , sendo </a:t>
                </a:r>
                <a14:m>
                  <m:oMath xmlns:m="http://schemas.openxmlformats.org/officeDocument/2006/math">
                    <m:r>
                      <a:rPr lang="pt-BR" i="1"/>
                      <m:t>𝑚</m:t>
                    </m:r>
                  </m:oMath>
                </a14:m>
                <a:r>
                  <a:rPr lang="pt-BR" dirty="0" smtClean="0"/>
                  <a:t> uma constante real. Sabendo que </a:t>
                </a:r>
                <a14:m>
                  <m:oMath xmlns:m="http://schemas.openxmlformats.org/officeDocument/2006/math">
                    <m:r>
                      <a:rPr lang="pt-BR" i="1"/>
                      <m:t>𝑓</m:t>
                    </m:r>
                    <m:d>
                      <m:dPr>
                        <m:ctrlPr>
                          <a:rPr lang="pt-BR" i="1"/>
                        </m:ctrlPr>
                      </m:dPr>
                      <m:e>
                        <m:r>
                          <a:rPr lang="pt-BR"/>
                          <m:t>1</m:t>
                        </m:r>
                      </m:e>
                    </m:d>
                    <m:r>
                      <a:rPr lang="pt-BR"/>
                      <m:t>=12</m:t>
                    </m:r>
                  </m:oMath>
                </a14:m>
                <a:r>
                  <a:rPr lang="pt-BR" dirty="0" smtClean="0"/>
                  <a:t>, qual será o valor de:</a:t>
                </a:r>
              </a:p>
              <a:p>
                <a:pPr marL="514350" indent="-514350">
                  <a:buAutoNum type="alphaLcPeriod"/>
                </a:pPr>
                <a14:m>
                  <m:oMath xmlns:m="http://schemas.openxmlformats.org/officeDocument/2006/math">
                    <m:r>
                      <a:rPr lang="pt-BR" i="1"/>
                      <m:t>𝑚</m:t>
                    </m:r>
                  </m:oMath>
                </a14:m>
                <a:endParaRPr lang="pt-BR" dirty="0" smtClean="0"/>
              </a:p>
              <a:p>
                <a:pPr marL="514350" indent="-514350">
                  <a:buAutoNum type="alphaLcPeriod"/>
                </a:pPr>
                <a:endParaRPr lang="pt-BR" dirty="0"/>
              </a:p>
              <a:p>
                <a:pPr marL="514350" indent="-514350">
                  <a:buAutoNum type="alphaLcPeriod"/>
                </a:pPr>
                <a14:m>
                  <m:oMath xmlns:m="http://schemas.openxmlformats.org/officeDocument/2006/math">
                    <m:r>
                      <a:rPr lang="pt-BR" i="1"/>
                      <m:t>𝑓</m:t>
                    </m:r>
                    <m:d>
                      <m:dPr>
                        <m:ctrlPr>
                          <a:rPr lang="pt-BR" i="1"/>
                        </m:ctrlPr>
                      </m:dPr>
                      <m:e>
                        <m:r>
                          <a:rPr lang="pt-BR" b="0" i="0" smtClean="0">
                            <a:latin typeface="Cambria Math"/>
                          </a:rPr>
                          <m:t>3</m:t>
                        </m:r>
                      </m:e>
                    </m:d>
                  </m:oMath>
                </a14:m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617" r="-11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204864"/>
            <a:ext cx="1845543" cy="52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70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GABARITO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pt-BR" dirty="0" smtClean="0"/>
              <a:t>– 1 </a:t>
            </a:r>
          </a:p>
          <a:p>
            <a:pPr marL="514350" indent="-514350">
              <a:buAutoNum type="arabicPeriod"/>
            </a:pPr>
            <a:r>
              <a:rPr lang="pt-BR" dirty="0" smtClean="0"/>
              <a:t>C</a:t>
            </a:r>
          </a:p>
          <a:p>
            <a:pPr marL="514350" indent="-514350">
              <a:buAutoNum type="arabicPeriod"/>
            </a:pPr>
            <a:r>
              <a:rPr lang="pt-BR" dirty="0" smtClean="0"/>
              <a:t>B</a:t>
            </a:r>
          </a:p>
          <a:p>
            <a:pPr marL="514350" indent="-514350">
              <a:buAutoNum type="arabicPeriod"/>
            </a:pPr>
            <a:r>
              <a:rPr lang="pt-BR" dirty="0" smtClean="0"/>
              <a:t>a. – 4  b. 5</a:t>
            </a:r>
          </a:p>
          <a:p>
            <a:pPr marL="514350" indent="-514350">
              <a:buAutoNum type="arabicPeriod"/>
            </a:pPr>
            <a:r>
              <a:rPr lang="pt-BR" dirty="0" smtClean="0"/>
              <a:t>E</a:t>
            </a:r>
          </a:p>
          <a:p>
            <a:pPr marL="514350" indent="-514350">
              <a:buAutoNum type="arabicPeriod"/>
            </a:pPr>
            <a:r>
              <a:rPr lang="pt-BR" dirty="0" smtClean="0"/>
              <a:t>D</a:t>
            </a:r>
          </a:p>
          <a:p>
            <a:pPr marL="514350" indent="-514350">
              <a:buAutoNum type="arabicPeriod"/>
            </a:pPr>
            <a:r>
              <a:rPr lang="pt-BR" dirty="0" smtClean="0"/>
              <a:t>C</a:t>
            </a:r>
          </a:p>
          <a:p>
            <a:pPr marL="514350" indent="-514350">
              <a:buAutoNum type="arabicPeriod"/>
            </a:pPr>
            <a:r>
              <a:rPr lang="pt-BR" dirty="0" smtClean="0"/>
              <a:t>ZERO</a:t>
            </a:r>
          </a:p>
          <a:p>
            <a:pPr marL="514350" indent="-514350">
              <a:buAutoNum type="arabicPeriod"/>
            </a:pPr>
            <a:r>
              <a:rPr lang="pt-BR" dirty="0" smtClean="0"/>
              <a:t>2</a:t>
            </a:r>
          </a:p>
          <a:p>
            <a:pPr marL="514350" indent="-514350">
              <a:buAutoNum type="arabicPeriod"/>
            </a:pPr>
            <a:r>
              <a:rPr lang="pt-BR" dirty="0" smtClean="0"/>
              <a:t> 785</a:t>
            </a:r>
          </a:p>
          <a:p>
            <a:pPr marL="514350" indent="-514350">
              <a:buAutoNum type="arabicPeriod"/>
            </a:pPr>
            <a:r>
              <a:rPr lang="pt-BR" dirty="0" smtClean="0"/>
              <a:t>a. 3    b.192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298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442</Words>
  <Application>Microsoft Office PowerPoint</Application>
  <PresentationFormat>Apresentação na tela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Tema do Office</vt:lpstr>
      <vt:lpstr>QUESTÃO  - 01</vt:lpstr>
      <vt:lpstr>QUESTÃO - 02</vt:lpstr>
      <vt:lpstr>QUESTÃO -03</vt:lpstr>
      <vt:lpstr>QUESTÃO -04 </vt:lpstr>
      <vt:lpstr>QUESTÃO -05</vt:lpstr>
      <vt:lpstr>QUESTÃO -06</vt:lpstr>
      <vt:lpstr>QUESTÃO -07</vt:lpstr>
      <vt:lpstr>QUESTÃO -08</vt:lpstr>
      <vt:lpstr>QUESTÃO - 09</vt:lpstr>
      <vt:lpstr>QUESTÃO - 10</vt:lpstr>
      <vt:lpstr>QUESTÃO - 11</vt:lpstr>
      <vt:lpstr>GABARITO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QUESTÃO  - 01</dc:title>
  <dc:creator>Alex Cantanhesde</dc:creator>
  <cp:lastModifiedBy>Alex Cantanhesde</cp:lastModifiedBy>
  <cp:revision>18</cp:revision>
  <dcterms:created xsi:type="dcterms:W3CDTF">2014-08-15T21:02:07Z</dcterms:created>
  <dcterms:modified xsi:type="dcterms:W3CDTF">2014-08-19T00:47:02Z</dcterms:modified>
</cp:coreProperties>
</file>