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4" r:id="rId6"/>
    <p:sldId id="267" r:id="rId7"/>
    <p:sldId id="260" r:id="rId8"/>
    <p:sldId id="261" r:id="rId9"/>
    <p:sldId id="262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8498C-D27B-4C7C-B1DB-9B96F2E441B6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AF9B-FD4F-43E6-9080-13D9F68564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354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0AF9B-FD4F-43E6-9080-13D9F68564F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48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07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957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946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517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578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307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77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90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32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92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79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64E1E-925C-4890-B915-6061DA99A571}" type="datetimeFigureOut">
              <a:rPr lang="pt-BR" smtClean="0"/>
              <a:t>18/08/2014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20846-8B65-452A-945F-EDC34AC66A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9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QUESTÃO - 01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ítulo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371600" y="1268760"/>
                <a:ext cx="6400800" cy="5040560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/>
                <a:r>
                  <a:rPr lang="pt-BR" dirty="0" smtClean="0">
                    <a:solidFill>
                      <a:schemeClr val="tx1"/>
                    </a:solidFill>
                  </a:rPr>
                  <a:t>Os pesos aceitáveis do pãozinho de 50g verificam a desigualdade </a:t>
                </a:r>
                <a14:m>
                  <m:oMath xmlns:m="http://schemas.openxmlformats.org/officeDocument/2006/math">
                    <m:r>
                      <a:rPr lang="pt-BR">
                        <a:latin typeface="Cambria Math"/>
                      </a:rPr>
                      <m:t>|</m:t>
                    </m:r>
                    <m:r>
                      <a:rPr lang="pt-BR" i="1">
                        <a:latin typeface="Cambria Math"/>
                      </a:rPr>
                      <m:t>𝑥</m:t>
                    </m:r>
                    <m:r>
                      <a:rPr lang="pt-BR">
                        <a:latin typeface="Cambria Math"/>
                      </a:rPr>
                      <m:t>−50|≤2</m:t>
                    </m:r>
                  </m:oMath>
                </a14:m>
                <a:r>
                  <a:rPr lang="pt-BR" dirty="0" smtClean="0">
                    <a:solidFill>
                      <a:schemeClr val="tx1"/>
                    </a:solidFill>
                  </a:rPr>
                  <a:t>, em que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𝑥</m:t>
                    </m:r>
                  </m:oMath>
                </a14:m>
                <a:r>
                  <a:rPr lang="pt-BR" dirty="0" smtClean="0">
                    <a:solidFill>
                      <a:schemeClr val="tx1"/>
                    </a:solidFill>
                  </a:rPr>
                  <a:t> é medido em gramas. Então, assinale o peso mínimo aceitável de uma fornada de 100 pãezinhos, em quilogramas.</a:t>
                </a:r>
              </a:p>
              <a:p>
                <a:pPr marL="514350" indent="-514350" algn="just">
                  <a:buAutoNum type="alphaLcPeriod"/>
                </a:pPr>
                <a:r>
                  <a:rPr lang="pt-BR" dirty="0" smtClean="0">
                    <a:solidFill>
                      <a:schemeClr val="tx1"/>
                    </a:solidFill>
                  </a:rPr>
                  <a:t>4,50</a:t>
                </a:r>
              </a:p>
              <a:p>
                <a:pPr marL="514350" indent="-514350" algn="just">
                  <a:buAutoNum type="alphaLcPeriod"/>
                </a:pPr>
                <a:r>
                  <a:rPr lang="pt-BR" dirty="0" smtClean="0">
                    <a:solidFill>
                      <a:srgbClr val="FF0000"/>
                    </a:solidFill>
                  </a:rPr>
                  <a:t>4,80</a:t>
                </a:r>
              </a:p>
              <a:p>
                <a:pPr marL="514350" indent="-514350" algn="just">
                  <a:buAutoNum type="alphaLcPeriod"/>
                </a:pPr>
                <a:r>
                  <a:rPr lang="pt-BR" dirty="0" smtClean="0">
                    <a:solidFill>
                      <a:schemeClr val="tx1"/>
                    </a:solidFill>
                  </a:rPr>
                  <a:t>5,20</a:t>
                </a:r>
              </a:p>
              <a:p>
                <a:pPr marL="514350" indent="-514350" algn="just">
                  <a:buAutoNum type="alphaLcPeriod"/>
                </a:pPr>
                <a:r>
                  <a:rPr lang="pt-BR" dirty="0" smtClean="0">
                    <a:solidFill>
                      <a:schemeClr val="tx1"/>
                    </a:solidFill>
                  </a:rPr>
                  <a:t>5,50</a:t>
                </a:r>
              </a:p>
              <a:p>
                <a:pPr marL="514350" indent="-514350" algn="just">
                  <a:buAutoNum type="alphaLcPeriod"/>
                </a:pPr>
                <a:r>
                  <a:rPr lang="pt-BR" dirty="0" smtClean="0">
                    <a:solidFill>
                      <a:schemeClr val="tx1"/>
                    </a:solidFill>
                  </a:rPr>
                  <a:t>5,80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Subtítul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371600" y="1268760"/>
                <a:ext cx="6400800" cy="5040560"/>
              </a:xfrm>
              <a:blipFill rotWithShape="1">
                <a:blip r:embed="rId2"/>
                <a:stretch>
                  <a:fillRect l="-2190" t="-3144" r="-2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12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- 02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pt-BR" dirty="0" smtClean="0"/>
                  <a:t>As alturas das mulheres adultas que habitam certa ilha do Pacífico satisfazem a desigualdade </a:t>
                </a:r>
                <a14:m>
                  <m:oMath xmlns:m="http://schemas.openxmlformats.org/officeDocument/2006/math">
                    <m:r>
                      <a:rPr lang="pt-BR">
                        <a:latin typeface="Cambria Math"/>
                      </a:rPr>
                      <m:t>|</m:t>
                    </m:r>
                    <m:f>
                      <m:fPr>
                        <m:type m:val="lin"/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pt-B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t-BR" i="1">
                                <a:latin typeface="Cambria Math"/>
                              </a:rPr>
                              <m:t>h</m:t>
                            </m:r>
                            <m:r>
                              <a:rPr lang="pt-BR">
                                <a:latin typeface="Cambria Math"/>
                              </a:rPr>
                              <m:t>−153</m:t>
                            </m:r>
                          </m:e>
                        </m:d>
                      </m:num>
                      <m:den>
                        <m:r>
                          <a:rPr lang="pt-BR">
                            <a:latin typeface="Cambria Math"/>
                          </a:rPr>
                          <m:t>22</m:t>
                        </m:r>
                      </m:den>
                    </m:f>
                    <m:r>
                      <a:rPr lang="pt-BR">
                        <a:latin typeface="Cambria Math"/>
                      </a:rPr>
                      <m:t>|≤1</m:t>
                    </m:r>
                  </m:oMath>
                </a14:m>
                <a:r>
                  <a:rPr lang="pt-BR" dirty="0" smtClean="0"/>
                  <a:t>, em que a altura h é medida em centímetros. Então a altura máxima de uma mulher dessa ilha, em metros, é igual a:</a:t>
                </a:r>
              </a:p>
              <a:p>
                <a:r>
                  <a:rPr lang="pt-BR" dirty="0" smtClean="0"/>
                  <a:t>a. 1,60</a:t>
                </a:r>
              </a:p>
              <a:p>
                <a:r>
                  <a:rPr lang="pt-BR" dirty="0" smtClean="0"/>
                  <a:t>b. 1,65</a:t>
                </a:r>
              </a:p>
              <a:p>
                <a:r>
                  <a:rPr lang="pt-BR" dirty="0" smtClean="0"/>
                  <a:t>c. 1,70</a:t>
                </a:r>
              </a:p>
              <a:p>
                <a:r>
                  <a:rPr lang="pt-BR" dirty="0" smtClean="0"/>
                  <a:t>d. </a:t>
                </a:r>
                <a:r>
                  <a:rPr lang="pt-BR" dirty="0" smtClean="0">
                    <a:solidFill>
                      <a:srgbClr val="FF0000"/>
                    </a:solidFill>
                  </a:rPr>
                  <a:t>1,75</a:t>
                </a:r>
              </a:p>
              <a:p>
                <a:r>
                  <a:rPr lang="pt-BR" dirty="0" smtClean="0"/>
                  <a:t>e. 1,78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35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1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- 03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 algn="just">
                  <a:buNone/>
                </a:pPr>
                <a:r>
                  <a:rPr lang="pt-BR" dirty="0" smtClean="0"/>
                  <a:t>Considere uma quantidade Q &gt; 0 e seja M um valor aproximado de Q, obtido por meio de uma certa medição. O erro relativo E desta medição é definido por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𝐸</m:t>
                    </m:r>
                    <m:r>
                      <a:rPr lang="pt-BR">
                        <a:latin typeface="Cambria Math"/>
                      </a:rPr>
                      <m:t>=</m:t>
                    </m:r>
                    <m:f>
                      <m:fPr>
                        <m:type m:val="lin"/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r>
                          <a:rPr lang="pt-BR">
                            <a:latin typeface="Cambria Math"/>
                          </a:rPr>
                          <m:t>|</m:t>
                        </m:r>
                        <m:r>
                          <a:rPr lang="pt-BR" i="1">
                            <a:latin typeface="Cambria Math"/>
                          </a:rPr>
                          <m:t>𝑄</m:t>
                        </m:r>
                        <m:r>
                          <a:rPr lang="pt-BR">
                            <a:latin typeface="Cambria Math"/>
                          </a:rPr>
                          <m:t>−</m:t>
                        </m:r>
                        <m:r>
                          <a:rPr lang="pt-BR" i="1">
                            <a:latin typeface="Cambria Math"/>
                          </a:rPr>
                          <m:t>𝑀</m:t>
                        </m:r>
                        <m:r>
                          <a:rPr lang="pt-BR">
                            <a:latin typeface="Cambria Math"/>
                          </a:rPr>
                          <m:t>|</m:t>
                        </m:r>
                      </m:num>
                      <m:den>
                        <m:r>
                          <a:rPr lang="pt-BR" i="1">
                            <a:latin typeface="Cambria Math"/>
                          </a:rPr>
                          <m:t>𝑄</m:t>
                        </m:r>
                      </m:den>
                    </m:f>
                  </m:oMath>
                </a14:m>
                <a:r>
                  <a:rPr lang="pt-BR" dirty="0" smtClean="0"/>
                  <a:t>.</a:t>
                </a:r>
              </a:p>
              <a:p>
                <a:pPr marL="0" indent="0">
                  <a:buNone/>
                </a:pPr>
                <a:r>
                  <a:rPr lang="pt-BR" dirty="0" smtClean="0"/>
                  <a:t>Considere ainda um instrumento com uma precisão de medida tal que o erro relativo de cada medição é de, no máximo, 0,02. Suponha </a:t>
                </a:r>
              </a:p>
              <a:p>
                <a:pPr marL="0" indent="0">
                  <a:buNone/>
                </a:pPr>
                <a:r>
                  <a:rPr lang="pt-BR" dirty="0" smtClean="0"/>
                  <a:t>Que uma certa quantidade Q foi medida pelo instrumento e o valor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𝑀</m:t>
                    </m:r>
                    <m:r>
                      <a:rPr lang="pt-BR">
                        <a:latin typeface="Cambria Math"/>
                      </a:rPr>
                      <m:t>=5,2</m:t>
                    </m:r>
                  </m:oMath>
                </a14:m>
                <a:r>
                  <a:rPr lang="pt-BR" dirty="0" smtClean="0"/>
                  <a:t> foi obtido. Com os dados citados, qual o menor valor possível de Q?</a:t>
                </a:r>
              </a:p>
              <a:p>
                <a:pPr marL="0" indent="0" algn="just">
                  <a:buNone/>
                </a:pPr>
                <a:r>
                  <a:rPr lang="pt-BR" dirty="0" smtClean="0"/>
                  <a:t>a. 5,0        b. </a:t>
                </a:r>
                <a:r>
                  <a:rPr lang="pt-BR" dirty="0" smtClean="0">
                    <a:solidFill>
                      <a:srgbClr val="FF0000"/>
                    </a:solidFill>
                  </a:rPr>
                  <a:t>5,1</a:t>
                </a:r>
                <a:r>
                  <a:rPr lang="pt-BR" dirty="0" smtClean="0"/>
                  <a:t>       c. 5,2        d. 5,3        e. 5,4</a:t>
                </a:r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4" t="-3504" r="-2593" b="-13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835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A soma das raízes da equação abaixo é: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endParaRPr lang="pt-BR" dirty="0"/>
          </a:p>
          <a:p>
            <a:pPr marL="514350" indent="-514350">
              <a:buAutoNum type="alphaLcPeriod"/>
            </a:pPr>
            <a:r>
              <a:rPr lang="pt-BR" dirty="0" smtClean="0"/>
              <a:t>2</a:t>
            </a:r>
          </a:p>
          <a:p>
            <a:pPr marL="514350" indent="-514350">
              <a:buAutoNum type="alphaLcPeriod"/>
            </a:pPr>
            <a:r>
              <a:rPr lang="pt-BR" dirty="0" smtClean="0"/>
              <a:t>3</a:t>
            </a:r>
          </a:p>
          <a:p>
            <a:pPr marL="514350" indent="-514350">
              <a:buAutoNum type="alphaLcPeriod"/>
            </a:pPr>
            <a:r>
              <a:rPr lang="pt-BR" dirty="0" smtClean="0">
                <a:solidFill>
                  <a:srgbClr val="FF0000"/>
                </a:solidFill>
              </a:rPr>
              <a:t>4</a:t>
            </a:r>
          </a:p>
          <a:p>
            <a:pPr marL="514350" indent="-514350">
              <a:buAutoNum type="alphaLcPeriod"/>
            </a:pPr>
            <a:r>
              <a:rPr lang="pt-BR" dirty="0" smtClean="0"/>
              <a:t>6</a:t>
            </a:r>
          </a:p>
          <a:p>
            <a:pPr marL="514350" indent="-514350">
              <a:buAutoNum type="alphaLcPeriod"/>
            </a:pPr>
            <a:r>
              <a:rPr lang="pt-BR" dirty="0"/>
              <a:t>7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76872"/>
            <a:ext cx="4769681" cy="65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594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-05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t-BR" dirty="0" smtClean="0"/>
                  <a:t>Qual é o valor da expressão                     ?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5 </a:t>
                </a:r>
              </a:p>
              <a:p>
                <a:pPr marL="514350" indent="-514350">
                  <a:buAutoNum type="alphaLcPeriod"/>
                </a:pPr>
                <a14:m>
                  <m:oMath xmlns:m="http://schemas.openxmlformats.org/officeDocument/2006/math">
                    <m:r>
                      <a:rPr lang="pt-BR" smtClean="0">
                        <a:solidFill>
                          <a:srgbClr val="FF0000"/>
                        </a:solidFill>
                        <a:latin typeface="Cambria Math"/>
                      </a:rPr>
                      <m:t>5</m:t>
                    </m:r>
                    <m:rad>
                      <m:radPr>
                        <m:degHide m:val="on"/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BR">
                            <a:solidFill>
                              <a:srgbClr val="FF0000"/>
                            </a:solidFill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endParaRPr lang="pt-BR" dirty="0" smtClean="0"/>
              </a:p>
              <a:p>
                <a:pPr marL="514350" indent="-514350">
                  <a:buAutoNum type="alphaLcPeriod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BR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endParaRPr lang="pt-BR" dirty="0" smtClean="0"/>
              </a:p>
              <a:p>
                <a:pPr marL="514350" indent="-514350">
                  <a:buAutoNum type="alphaL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r>
                          <a:rPr lang="pt-BR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BR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pt-BR" dirty="0" smtClean="0"/>
              </a:p>
              <a:p>
                <a:pPr marL="514350" indent="-514350">
                  <a:buAutoNum type="alphaLcPeriod"/>
                </a:pPr>
                <a14:m>
                  <m:oMath xmlns:m="http://schemas.openxmlformats.org/officeDocument/2006/math">
                    <m:r>
                      <a:rPr lang="pt-BR">
                        <a:latin typeface="Cambria Math"/>
                      </a:rPr>
                      <m:t>5</m:t>
                    </m:r>
                    <m:f>
                      <m:fPr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r>
                          <a:rPr lang="pt-BR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BR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926" t="-17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87" y="1268760"/>
            <a:ext cx="1458469" cy="129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56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- 06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568952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pt-BR" dirty="0" smtClean="0"/>
                  <a:t>Quantos números inteiros de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𝑥</m:t>
                    </m:r>
                  </m:oMath>
                </a14:m>
                <a:r>
                  <a:rPr lang="pt-BR" dirty="0" smtClean="0"/>
                  <a:t> existem no conjunto solução da inequação </a:t>
                </a:r>
                <a14:m>
                  <m:oMath xmlns:m="http://schemas.openxmlformats.org/officeDocument/2006/math">
                    <m:r>
                      <a:rPr lang="pt-BR">
                        <a:latin typeface="Cambria Math"/>
                      </a:rPr>
                      <m:t>2≤|2</m:t>
                    </m:r>
                    <m:r>
                      <a:rPr lang="pt-BR" i="1">
                        <a:latin typeface="Cambria Math"/>
                      </a:rPr>
                      <m:t>𝑥</m:t>
                    </m:r>
                    <m:r>
                      <a:rPr lang="pt-BR">
                        <a:latin typeface="Cambria Math"/>
                      </a:rPr>
                      <m:t>−4|≤4</m:t>
                    </m:r>
                  </m:oMath>
                </a14:m>
                <a:r>
                  <a:rPr lang="pt-BR" dirty="0" smtClean="0"/>
                  <a:t>?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1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2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3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>
                    <a:solidFill>
                      <a:srgbClr val="FF0000"/>
                    </a:solidFill>
                  </a:rPr>
                  <a:t>4</a:t>
                </a:r>
              </a:p>
              <a:p>
                <a:pPr marL="514350" indent="-514350">
                  <a:buAutoNum type="alphaLcPeriod"/>
                </a:pPr>
                <a:r>
                  <a:rPr lang="pt-BR" dirty="0"/>
                  <a:t>5</a:t>
                </a:r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568952" cy="4525963"/>
              </a:xfrm>
              <a:blipFill rotWithShape="1">
                <a:blip r:embed="rId2"/>
                <a:stretch>
                  <a:fillRect l="-1849" t="-1617" r="-12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70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QUESTÃO – 07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71338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De acordo com os dados de uma pesquisa, a população de uma certa região de Minas Gerais vem decrescendo em função do tempo, contados em anos, segundo a equação </a:t>
            </a:r>
          </a:p>
          <a:p>
            <a:pPr marL="0" indent="0" algn="just">
              <a:buNone/>
            </a:pPr>
            <a:r>
              <a:rPr lang="pt-BR" dirty="0" smtClean="0"/>
              <a:t>Em que P é a população no ano t e 8 000 é o atual número de habitantes dessa região. Com base nessas informações, pode-se estimar que o tempo necessário para que a população dessa cidade fique reduzida a 2 000 habitantes é igual a:</a:t>
            </a:r>
          </a:p>
          <a:p>
            <a:pPr marL="0" indent="0" algn="just">
              <a:buNone/>
            </a:pPr>
            <a:r>
              <a:rPr lang="pt-BR" dirty="0" smtClean="0"/>
              <a:t>a. </a:t>
            </a:r>
            <a:r>
              <a:rPr lang="pt-BR" dirty="0" smtClean="0">
                <a:solidFill>
                  <a:srgbClr val="FF0000"/>
                </a:solidFill>
              </a:rPr>
              <a:t>8 anos </a:t>
            </a:r>
            <a:r>
              <a:rPr lang="pt-BR" dirty="0" smtClean="0"/>
              <a:t>b. 10 anos  c. 12 anos  d. 14 anos  e. 15 anos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08920"/>
            <a:ext cx="172819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02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QUESTÃO - 08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Com o seu imenso conhecimento em exponencial, qual será o valor de x tal que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514350" indent="-514350">
              <a:buAutoNum type="alphaLcPeriod"/>
            </a:pPr>
            <a:r>
              <a:rPr lang="pt-BR" dirty="0" smtClean="0">
                <a:solidFill>
                  <a:srgbClr val="FF0000"/>
                </a:solidFill>
              </a:rPr>
              <a:t>40</a:t>
            </a:r>
          </a:p>
          <a:p>
            <a:pPr marL="514350" indent="-514350">
              <a:buAutoNum type="alphaLcPeriod"/>
            </a:pPr>
            <a:r>
              <a:rPr lang="pt-BR" dirty="0" smtClean="0"/>
              <a:t>45</a:t>
            </a:r>
          </a:p>
          <a:p>
            <a:pPr marL="514350" indent="-514350">
              <a:buAutoNum type="alphaLcPeriod"/>
            </a:pPr>
            <a:r>
              <a:rPr lang="pt-BR" dirty="0" smtClean="0"/>
              <a:t>35</a:t>
            </a:r>
          </a:p>
          <a:p>
            <a:pPr marL="514350" indent="-514350">
              <a:buAutoNum type="alphaLcPeriod"/>
            </a:pPr>
            <a:r>
              <a:rPr lang="pt-BR" dirty="0" smtClean="0"/>
              <a:t>39</a:t>
            </a:r>
          </a:p>
          <a:p>
            <a:pPr marL="514350" indent="-514350">
              <a:buAutoNum type="alphaLcPeriod"/>
            </a:pPr>
            <a:r>
              <a:rPr lang="pt-BR" dirty="0" smtClean="0"/>
              <a:t>38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522" y="3286124"/>
            <a:ext cx="2589550" cy="107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46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QUESTÃO – 09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03.	Em um artigo de economia foi publicada uma previsão para o valor de um lote de ações de determinada empresa, dada pela relação: </a:t>
            </a:r>
            <a:r>
              <a:rPr lang="pt-BR" dirty="0" smtClean="0"/>
              <a:t> </a:t>
            </a:r>
          </a:p>
          <a:p>
            <a:endParaRPr lang="pt-BR" dirty="0"/>
          </a:p>
          <a:p>
            <a:pPr algn="just"/>
            <a:r>
              <a:rPr lang="pt-BR" dirty="0" smtClean="0"/>
              <a:t> sendo     o </a:t>
            </a:r>
            <a:r>
              <a:rPr lang="pt-BR" dirty="0"/>
              <a:t>valor de lote do mês t, contando a partir da data de publicação.      Se um investidor comprou um lote no dia </a:t>
            </a:r>
            <a:r>
              <a:rPr lang="pt-BR" dirty="0" smtClean="0"/>
              <a:t>da inauguração </a:t>
            </a:r>
            <a:r>
              <a:rPr lang="pt-BR" dirty="0"/>
              <a:t>dessa publicação, quanto pagou por </a:t>
            </a:r>
            <a:r>
              <a:rPr lang="pt-BR" dirty="0" smtClean="0"/>
              <a:t>ele:</a:t>
            </a:r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96952"/>
            <a:ext cx="2304256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70" y="3645024"/>
            <a:ext cx="474598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1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-10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t-BR" dirty="0" smtClean="0"/>
                  <a:t>Seja</a:t>
                </a:r>
                <a14:m>
                  <m:oMath xmlns:m="http://schemas.openxmlformats.org/officeDocument/2006/math">
                    <m:r>
                      <a:rPr lang="pt-BR" b="0" i="0" smtClean="0">
                        <a:latin typeface="Cambria Math"/>
                      </a:rPr>
                      <m:t> </m:t>
                    </m:r>
                    <m:r>
                      <a:rPr lang="pt-BR" i="1">
                        <a:latin typeface="Cambria Math"/>
                      </a:rPr>
                      <m:t>𝛼</m:t>
                    </m:r>
                  </m:oMath>
                </a14:m>
                <a:r>
                  <a:rPr lang="pt-BR" dirty="0" smtClean="0"/>
                  <a:t> o menor número que é solução da equação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sSup>
                              <m:sSupPr>
                                <m:ctrlPr>
                                  <a:rPr lang="pt-BR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BR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BR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</m:num>
                      <m:den>
                        <m:r>
                          <a:rPr lang="pt-BR">
                            <a:latin typeface="Cambria Math"/>
                          </a:rPr>
                          <m:t>125</m:t>
                        </m:r>
                      </m:den>
                    </m:f>
                    <m:r>
                      <a:rPr lang="pt-BR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t-BR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>
                                    <a:latin typeface="Cambria Math"/>
                                  </a:rPr>
                                  <m:t>25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>
                            <a:latin typeface="Cambria Math"/>
                          </a:rPr>
                          <m:t>−2</m:t>
                        </m:r>
                        <m:r>
                          <a:rPr lang="pt-BR" i="1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dirty="0" smtClean="0"/>
                  <a:t>. Então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𝛼</m:t>
                    </m:r>
                  </m:oMath>
                </a14:m>
                <a:r>
                  <a:rPr lang="pt-BR" dirty="0" smtClean="0"/>
                  <a:t> é um número: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Par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Primo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>
                    <a:solidFill>
                      <a:srgbClr val="FF0000"/>
                    </a:solidFill>
                  </a:rPr>
                  <a:t>Negativo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Divisível por 5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irracional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926" t="-2695" b="-24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469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QUESTÃO-11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Qual o valor de x nas seguintes equações </a:t>
            </a:r>
            <a:r>
              <a:rPr lang="pt-BR" dirty="0" err="1" smtClean="0"/>
              <a:t>exponencias</a:t>
            </a:r>
            <a:r>
              <a:rPr lang="pt-BR" dirty="0" smtClean="0"/>
              <a:t>?</a:t>
            </a:r>
          </a:p>
          <a:p>
            <a:pPr marL="0" indent="0">
              <a:buNone/>
            </a:pPr>
            <a:r>
              <a:rPr lang="pt-BR" dirty="0" smtClean="0"/>
              <a:t>a.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b.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802530"/>
            <a:ext cx="2020277" cy="48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6" y="3933056"/>
            <a:ext cx="1512169" cy="93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QUESTÃO-12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97152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t-BR" dirty="0" smtClean="0"/>
                  <a:t>Em uma experiência, um animal tratado sob efeito de uma determinada droga é submetido a exames diários de controle. A lei:                  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t-BR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BR">
                                <a:latin typeface="Cambria Math"/>
                              </a:rPr>
                              <m:t>200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>
                            <a:latin typeface="Cambria Math"/>
                          </a:rPr>
                          <m:t>.2</m:t>
                        </m:r>
                      </m:e>
                      <m:sup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p>
                    </m:sSup>
                  </m:oMath>
                </a14:m>
                <a:endParaRPr lang="pt-BR" dirty="0" smtClean="0"/>
              </a:p>
              <a:p>
                <a:pPr marL="0" indent="0" algn="just">
                  <a:buNone/>
                </a:pPr>
                <a:r>
                  <a:rPr lang="pt-BR" dirty="0" smtClean="0"/>
                  <a:t>Informa a quantidade n(t) da substância, em gramas, encontrada em 100ml de sangue, no exame realizado no dia t, contado a partir do início da experiência. Com os dados citados, qual foi a acréscimo na quantidade da droga encontrada no sangue do animal do início da experiência até o 5°dia?</a:t>
                </a:r>
              </a:p>
              <a:p>
                <a:pPr marL="0" indent="0">
                  <a:buNone/>
                </a:pPr>
                <a:r>
                  <a:rPr lang="pt-BR" dirty="0" smtClean="0"/>
                  <a:t>a. 0,05g     b. 1,25g    c. 5g     d. </a:t>
                </a:r>
                <a:r>
                  <a:rPr lang="pt-BR" dirty="0" smtClean="0">
                    <a:solidFill>
                      <a:srgbClr val="FF0000"/>
                    </a:solidFill>
                  </a:rPr>
                  <a:t>0,155g</a:t>
                </a:r>
                <a:r>
                  <a:rPr lang="pt-BR" dirty="0" smtClean="0"/>
                  <a:t>    e. 0,125g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97152"/>
              </a:xfrm>
              <a:blipFill rotWithShape="1">
                <a:blip r:embed="rId2"/>
                <a:stretch>
                  <a:fillRect l="-1704" t="-3175" r="-17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3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616</Words>
  <Application>Microsoft Office PowerPoint</Application>
  <PresentationFormat>Apresentação na tela (4:3)</PresentationFormat>
  <Paragraphs>76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QUESTÃO - 01</vt:lpstr>
      <vt:lpstr>QUESTÃO - 02</vt:lpstr>
      <vt:lpstr>QUESTÃO - 03</vt:lpstr>
      <vt:lpstr>QUESTÃO - 04</vt:lpstr>
      <vt:lpstr>QUESTÃO -05</vt:lpstr>
      <vt:lpstr>QUESTÃO - 06</vt:lpstr>
      <vt:lpstr>QUESTÃO – 07</vt:lpstr>
      <vt:lpstr>QUESTÃO - 08 </vt:lpstr>
      <vt:lpstr>QUESTÃO – 09 </vt:lpstr>
      <vt:lpstr>QUESTÃO -10</vt:lpstr>
      <vt:lpstr>QUESTÃO-11</vt:lpstr>
      <vt:lpstr>QUESTÃO-12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QUESTÃO - 01</dc:title>
  <dc:creator>Alex Cantanhesde</dc:creator>
  <cp:lastModifiedBy>Alex Cantanhesde</cp:lastModifiedBy>
  <cp:revision>23</cp:revision>
  <dcterms:created xsi:type="dcterms:W3CDTF">2014-08-11T01:10:51Z</dcterms:created>
  <dcterms:modified xsi:type="dcterms:W3CDTF">2014-08-18T21:31:59Z</dcterms:modified>
</cp:coreProperties>
</file>